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26"/>
  </p:notesMasterIdLst>
  <p:sldIdLst>
    <p:sldId id="256" r:id="rId2"/>
    <p:sldId id="257" r:id="rId3"/>
    <p:sldId id="258" r:id="rId4"/>
    <p:sldId id="259" r:id="rId5"/>
    <p:sldId id="260" r:id="rId6"/>
    <p:sldId id="261" r:id="rId7"/>
    <p:sldId id="262" r:id="rId8"/>
    <p:sldId id="263" r:id="rId9"/>
    <p:sldId id="265" r:id="rId10"/>
    <p:sldId id="266" r:id="rId11"/>
    <p:sldId id="268" r:id="rId12"/>
    <p:sldId id="270" r:id="rId13"/>
    <p:sldId id="272" r:id="rId14"/>
    <p:sldId id="273" r:id="rId15"/>
    <p:sldId id="276" r:id="rId16"/>
    <p:sldId id="277" r:id="rId17"/>
    <p:sldId id="281" r:id="rId18"/>
    <p:sldId id="282" r:id="rId19"/>
    <p:sldId id="283" r:id="rId20"/>
    <p:sldId id="279" r:id="rId21"/>
    <p:sldId id="284" r:id="rId22"/>
    <p:sldId id="271" r:id="rId23"/>
    <p:sldId id="297" r:id="rId24"/>
    <p:sldId id="298" r:id="rId25"/>
  </p:sldIdLst>
  <p:sldSz cx="9144000" cy="5143500" type="screen16x9"/>
  <p:notesSz cx="6858000" cy="9144000"/>
  <p:embeddedFontLst>
    <p:embeddedFont>
      <p:font typeface="Lucida Bright" panose="02040602050505020304" pitchFamily="18" charset="0"/>
      <p:regular r:id="rId27"/>
      <p:bold r:id="rId28"/>
      <p:italic r:id="rId29"/>
      <p:boldItalic r:id="rId30"/>
    </p:embeddedFont>
    <p:embeddedFont>
      <p:font typeface="Calibri" panose="020F0502020204030204" pitchFamily="34" charset="0"/>
      <p:regular r:id="rId31"/>
      <p:bold r:id="rId32"/>
      <p:italic r:id="rId33"/>
      <p:boldItalic r:id="rId34"/>
    </p:embeddedFont>
    <p:embeddedFont>
      <p:font typeface="Montserrat" panose="020B0604020202020204" charset="0"/>
      <p:regular r:id="rId35"/>
      <p:bold r:id="rId36"/>
      <p:italic r:id="rId37"/>
      <p:boldItalic r:id="rId38"/>
    </p:embeddedFont>
    <p:embeddedFont>
      <p:font typeface="Lato" panose="020B0604020202020204" charset="0"/>
      <p:regular r:id="rId39"/>
      <p:bold r:id="rId40"/>
      <p:italic r:id="rId41"/>
      <p:boldItalic r:id="rId42"/>
    </p:embeddedFont>
    <p:embeddedFont>
      <p:font typeface="Average" panose="020B0604020202020204" charset="0"/>
      <p:regular r:id="rId43"/>
    </p:embeddedFont>
    <p:embeddedFont>
      <p:font typeface="Calibri Light" panose="020F0302020204030204" pitchFamily="34" charset="0"/>
      <p:regular r:id="rId44"/>
      <p: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222"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6e4ceaa511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6e4ceaa511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6e4ceaa51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6e4ceaa51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6e4ceaa511_3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6e4ceaa511_3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6d47898c50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6d47898c50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6d47898c50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6d47898c50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6d47898c5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16d47898c5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6d47898c50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16d47898c50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16d47898c50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16d47898c50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6d47898c50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6d47898c50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6d47898c50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16d47898c50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16d47898c50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16d47898c50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6d47898c50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16d47898c50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6e4ceaa511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16e4ceaa511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6e4ceaa511_7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16e4ceaa511_7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16d47898c50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16d47898c50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f87997393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f87997393_0_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6e4ceaa511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16e4ceaa511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6e4ceaa511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6e4ceaa511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6e4ceaa51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16e4ceaa511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6e4ceaa511_7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6e4ceaa511_7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ctrTitle"/>
          </p:nvPr>
        </p:nvSpPr>
        <p:spPr>
          <a:xfrm>
            <a:off x="2971799" y="1473200"/>
            <a:ext cx="5398295" cy="1816098"/>
          </a:xfrm>
        </p:spPr>
        <p:txBody>
          <a:bodyPr anchor="b">
            <a:normAutofit/>
          </a:bodyPr>
          <a:lstStyle>
            <a:lvl1pPr algn="r">
              <a:defRPr sz="36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971799" y="3289300"/>
            <a:ext cx="5398295" cy="1054100"/>
          </a:xfrm>
        </p:spPr>
        <p:txBody>
          <a:bodyPr anchor="t">
            <a:normAutofit/>
          </a:bodyPr>
          <a:lstStyle>
            <a:lvl1pPr marL="0" indent="0" algn="r">
              <a:buNone/>
              <a:defRPr sz="1350" cap="all">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6699419" y="4402932"/>
            <a:ext cx="1200150" cy="283369"/>
          </a:xfrm>
        </p:spPr>
        <p:txBody>
          <a:bodyPr/>
          <a:lstStyle/>
          <a:p>
            <a:fld id="{96DFF08F-DC6B-4601-B491-B0F83F6DD2DA}" type="datetimeFigureOut">
              <a:rPr lang="en-US" smtClean="0"/>
              <a:t>1/23/2024</a:t>
            </a:fld>
            <a:endParaRPr lang="en-US" dirty="0"/>
          </a:p>
        </p:txBody>
      </p:sp>
      <p:sp>
        <p:nvSpPr>
          <p:cNvPr id="5" name="Footer Placeholder 4"/>
          <p:cNvSpPr>
            <a:spLocks noGrp="1"/>
          </p:cNvSpPr>
          <p:nvPr>
            <p:ph type="ftr" sz="quarter" idx="11"/>
          </p:nvPr>
        </p:nvSpPr>
        <p:spPr>
          <a:xfrm>
            <a:off x="2971799" y="4402932"/>
            <a:ext cx="3670469" cy="283369"/>
          </a:xfrm>
        </p:spPr>
        <p:txBody>
          <a:bodyPr/>
          <a:lstStyle/>
          <a:p>
            <a:endParaRPr lang="en-US" dirty="0"/>
          </a:p>
        </p:txBody>
      </p:sp>
      <p:sp>
        <p:nvSpPr>
          <p:cNvPr id="6" name="Slide Number Placeholder 5"/>
          <p:cNvSpPr>
            <a:spLocks noGrp="1"/>
          </p:cNvSpPr>
          <p:nvPr>
            <p:ph type="sldNum" sz="quarter" idx="12"/>
          </p:nvPr>
        </p:nvSpPr>
        <p:spPr>
          <a:xfrm>
            <a:off x="7956719" y="4402932"/>
            <a:ext cx="413375" cy="283369"/>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343216362"/>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1" y="3549649"/>
            <a:ext cx="7598570" cy="425054"/>
          </a:xfrm>
        </p:spPr>
        <p:txBody>
          <a:bodyPr anchor="b">
            <a:normAutofit/>
          </a:bodyPr>
          <a:lstStyle>
            <a:lvl1pPr algn="l">
              <a:defRPr sz="18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28701" y="699084"/>
            <a:ext cx="6569870" cy="237373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4" name="Text Placeholder 3"/>
          <p:cNvSpPr>
            <a:spLocks noGrp="1"/>
          </p:cNvSpPr>
          <p:nvPr>
            <p:ph type="body" sz="half" idx="2"/>
          </p:nvPr>
        </p:nvSpPr>
        <p:spPr>
          <a:xfrm>
            <a:off x="514351" y="3974702"/>
            <a:ext cx="7598570" cy="37028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pPr/>
              <a:t>1/23/2024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65510065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1" y="457201"/>
            <a:ext cx="7598570" cy="2343149"/>
          </a:xfrm>
        </p:spPr>
        <p:txBody>
          <a:bodyPr anchor="ctr">
            <a:normAutofit/>
          </a:bodyPr>
          <a:lstStyle>
            <a:lvl1pPr algn="l">
              <a:defRPr sz="2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14350" y="3257550"/>
            <a:ext cx="7598571" cy="1085850"/>
          </a:xfrm>
        </p:spPr>
        <p:txBody>
          <a:bodyPr anchor="ctr">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1/23/2024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20507377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15" name="TextBox 14"/>
          <p:cNvSpPr txBox="1"/>
          <p:nvPr/>
        </p:nvSpPr>
        <p:spPr>
          <a:xfrm>
            <a:off x="7678400"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11" name="TextBox 10"/>
          <p:cNvSpPr txBox="1"/>
          <p:nvPr/>
        </p:nvSpPr>
        <p:spPr>
          <a:xfrm>
            <a:off x="366206" y="617503"/>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2" name="Title 1"/>
          <p:cNvSpPr>
            <a:spLocks noGrp="1"/>
          </p:cNvSpPr>
          <p:nvPr>
            <p:ph type="title"/>
          </p:nvPr>
        </p:nvSpPr>
        <p:spPr>
          <a:xfrm>
            <a:off x="744201" y="457201"/>
            <a:ext cx="7162799" cy="2057399"/>
          </a:xfrm>
        </p:spPr>
        <p:txBody>
          <a:bodyPr anchor="ctr">
            <a:normAutofit/>
          </a:bodyPr>
          <a:lstStyle>
            <a:lvl1pPr algn="l">
              <a:defRPr sz="24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823406" y="2514600"/>
            <a:ext cx="7004388" cy="285750"/>
          </a:xfrm>
        </p:spPr>
        <p:txBody>
          <a:bodyPr anchor="ctr"/>
          <a:lstStyle>
            <a:lvl1pPr marL="0" indent="0">
              <a:buFontTx/>
              <a:buNone/>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Edit Master text styles</a:t>
            </a:r>
          </a:p>
        </p:txBody>
      </p:sp>
      <p:sp>
        <p:nvSpPr>
          <p:cNvPr id="3" name="Text Placeholder 2"/>
          <p:cNvSpPr>
            <a:spLocks noGrp="1"/>
          </p:cNvSpPr>
          <p:nvPr>
            <p:ph type="body" idx="1"/>
          </p:nvPr>
        </p:nvSpPr>
        <p:spPr>
          <a:xfrm>
            <a:off x="515599" y="3257550"/>
            <a:ext cx="7614275" cy="1085850"/>
          </a:xfrm>
        </p:spPr>
        <p:txBody>
          <a:bodyPr anchor="ctr">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1/23/2024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86677260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2" y="2481436"/>
            <a:ext cx="7598569" cy="1101600"/>
          </a:xfrm>
        </p:spPr>
        <p:txBody>
          <a:bodyPr anchor="b">
            <a:normAutofit/>
          </a:bodyPr>
          <a:lstStyle>
            <a:lvl1pPr algn="l">
              <a:defRPr sz="2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14351" y="3583036"/>
            <a:ext cx="7598570" cy="645300"/>
          </a:xfrm>
        </p:spPr>
        <p:txBody>
          <a:bodyPr anchor="t">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1/23/2024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53990411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13" name="TextBox 12"/>
          <p:cNvSpPr txBox="1"/>
          <p:nvPr/>
        </p:nvSpPr>
        <p:spPr>
          <a:xfrm>
            <a:off x="7678400"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14" name="TextBox 13"/>
          <p:cNvSpPr txBox="1"/>
          <p:nvPr/>
        </p:nvSpPr>
        <p:spPr>
          <a:xfrm>
            <a:off x="366206" y="617503"/>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16" name="Title 1"/>
          <p:cNvSpPr>
            <a:spLocks noGrp="1"/>
          </p:cNvSpPr>
          <p:nvPr>
            <p:ph type="title"/>
          </p:nvPr>
        </p:nvSpPr>
        <p:spPr>
          <a:xfrm>
            <a:off x="744201" y="457201"/>
            <a:ext cx="7162799" cy="2057399"/>
          </a:xfrm>
        </p:spPr>
        <p:txBody>
          <a:bodyPr anchor="ctr">
            <a:normAutofit/>
          </a:bodyPr>
          <a:lstStyle>
            <a:lvl1pPr algn="l">
              <a:defRPr sz="24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514350" y="2914650"/>
            <a:ext cx="7601577" cy="666750"/>
          </a:xfrm>
        </p:spPr>
        <p:txBody>
          <a:bodyPr vert="horz" lIns="91440" tIns="45720" rIns="91440" bIns="45720" rtlCol="0" anchor="b">
            <a:normAutofit/>
          </a:bodyPr>
          <a:lstStyle>
            <a:lvl1pPr>
              <a:buNone/>
              <a:defRPr lang="en-US" sz="18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514349" y="3581400"/>
            <a:ext cx="7601577" cy="76200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1/23/2024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17856919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1" y="457201"/>
            <a:ext cx="7598570" cy="20573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514351" y="2628900"/>
            <a:ext cx="7598571" cy="628650"/>
          </a:xfrm>
        </p:spPr>
        <p:txBody>
          <a:bodyPr vert="horz" lIns="91440" tIns="45720" rIns="91440" bIns="45720" rtlCol="0" anchor="b">
            <a:normAutofit/>
          </a:bodyPr>
          <a:lstStyle>
            <a:lvl1pPr>
              <a:buNone/>
              <a:defRPr lang="en-US" sz="21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514350" y="3257550"/>
            <a:ext cx="7598571" cy="108585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1/23/2024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92198520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1/23/2024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8" name="Title 1"/>
          <p:cNvSpPr>
            <a:spLocks noGrp="1"/>
          </p:cNvSpPr>
          <p:nvPr>
            <p:ph type="title"/>
          </p:nvPr>
        </p:nvSpPr>
        <p:spPr>
          <a:xfrm>
            <a:off x="514351" y="457201"/>
            <a:ext cx="7598569" cy="109220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414758360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Vertical Title 1"/>
          <p:cNvSpPr>
            <a:spLocks noGrp="1"/>
          </p:cNvSpPr>
          <p:nvPr>
            <p:ph type="title" orient="vert"/>
          </p:nvPr>
        </p:nvSpPr>
        <p:spPr>
          <a:xfrm>
            <a:off x="6494006" y="457200"/>
            <a:ext cx="1618914" cy="38862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14350" y="457200"/>
            <a:ext cx="5874087" cy="38862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1/23/2024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528861557"/>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OC">
  <p:cSld name="TOC">
    <p:spTree>
      <p:nvGrpSpPr>
        <p:cNvPr id="1" name="Shape 43"/>
        <p:cNvGrpSpPr/>
        <p:nvPr/>
      </p:nvGrpSpPr>
      <p:grpSpPr>
        <a:xfrm>
          <a:off x="0" y="0"/>
          <a:ext cx="0" cy="0"/>
          <a:chOff x="0" y="0"/>
          <a:chExt cx="0" cy="0"/>
        </a:xfrm>
      </p:grpSpPr>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2906623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5"/>
        <p:cNvGrpSpPr/>
        <p:nvPr/>
      </p:nvGrpSpPr>
      <p:grpSpPr>
        <a:xfrm>
          <a:off x="0" y="0"/>
          <a:ext cx="0" cy="0"/>
          <a:chOff x="0" y="0"/>
          <a:chExt cx="0" cy="0"/>
        </a:xfrm>
      </p:grpSpPr>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800289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1/23/2024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547256134"/>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24"/>
        <p:cNvGrpSpPr/>
        <p:nvPr/>
      </p:nvGrpSpPr>
      <p:grpSpPr>
        <a:xfrm>
          <a:off x="0" y="0"/>
          <a:ext cx="0" cy="0"/>
          <a:chOff x="0" y="0"/>
          <a:chExt cx="0" cy="0"/>
        </a:xfrm>
      </p:grpSpPr>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218672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1" y="2481436"/>
            <a:ext cx="7598570" cy="1101600"/>
          </a:xfrm>
        </p:spPr>
        <p:txBody>
          <a:bodyPr anchor="b"/>
          <a:lstStyle>
            <a:lvl1pPr algn="l">
              <a:defRPr sz="3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514349" y="3583036"/>
            <a:ext cx="7598571" cy="645300"/>
          </a:xfrm>
        </p:spPr>
        <p:txBody>
          <a:bodyPr anchor="t">
            <a:normAutofit/>
          </a:bodyPr>
          <a:lstStyle>
            <a:lvl1pPr marL="0" indent="0" algn="l">
              <a:buNone/>
              <a:defRPr sz="1500" cap="all">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pPr/>
              <a:t>1/23/2024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94301136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14351" y="1606550"/>
            <a:ext cx="3746501" cy="2736851"/>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366421" y="1606551"/>
            <a:ext cx="3746499" cy="273685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smtClean="0"/>
              <a:t>1/23/2024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44734026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730252" y="1663700"/>
            <a:ext cx="3531791"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514351" y="2152651"/>
            <a:ext cx="3747692" cy="2190749"/>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572003" y="1670050"/>
            <a:ext cx="3542110"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367612" y="2152651"/>
            <a:ext cx="3746501" cy="2190749"/>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t>1/23/2024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97240050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smtClean="0"/>
              <a:t>1/23/2024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93634116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Date Placeholder 1"/>
          <p:cNvSpPr>
            <a:spLocks noGrp="1"/>
          </p:cNvSpPr>
          <p:nvPr>
            <p:ph type="dt" sz="half" idx="10"/>
          </p:nvPr>
        </p:nvSpPr>
        <p:spPr/>
        <p:txBody>
          <a:bodyPr/>
          <a:lstStyle/>
          <a:p>
            <a:fld id="{96DFF08F-DC6B-4601-B491-B0F83F6DD2DA}" type="datetimeFigureOut">
              <a:rPr lang="en-US" smtClean="0"/>
              <a:t>1/23/2024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224623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0" y="1555750"/>
            <a:ext cx="2760664" cy="1028700"/>
          </a:xfrm>
        </p:spPr>
        <p:txBody>
          <a:bodyPr anchor="b">
            <a:normAutofit/>
          </a:bodyPr>
          <a:lstStyle>
            <a:lvl1pPr algn="l">
              <a:defRPr sz="1800" b="0"/>
            </a:lvl1pPr>
          </a:lstStyle>
          <a:p>
            <a:r>
              <a:rPr lang="en-US" smtClean="0"/>
              <a:t>Click to edit Master title style</a:t>
            </a:r>
            <a:endParaRPr lang="en-US" dirty="0"/>
          </a:p>
        </p:txBody>
      </p:sp>
      <p:sp>
        <p:nvSpPr>
          <p:cNvPr id="3" name="Content Placeholder 2"/>
          <p:cNvSpPr>
            <a:spLocks noGrp="1"/>
          </p:cNvSpPr>
          <p:nvPr>
            <p:ph idx="1"/>
          </p:nvPr>
        </p:nvSpPr>
        <p:spPr>
          <a:xfrm>
            <a:off x="3486151" y="457201"/>
            <a:ext cx="4626770" cy="38862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14350" y="2584450"/>
            <a:ext cx="2760664" cy="1371600"/>
          </a:xfrm>
        </p:spPr>
        <p:txBody>
          <a:bodyPr anchor="t">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1/23/2024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72830332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0" y="1200150"/>
            <a:ext cx="4623490" cy="1028700"/>
          </a:xfrm>
        </p:spPr>
        <p:txBody>
          <a:bodyPr anchor="b">
            <a:normAutofit/>
          </a:bodyPr>
          <a:lstStyle>
            <a:lvl1pPr algn="l">
              <a:defRPr sz="21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5652190" y="685800"/>
            <a:ext cx="2460731" cy="3429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4" name="Text Placeholder 3"/>
          <p:cNvSpPr>
            <a:spLocks noGrp="1"/>
          </p:cNvSpPr>
          <p:nvPr>
            <p:ph type="body" sz="half" idx="2"/>
          </p:nvPr>
        </p:nvSpPr>
        <p:spPr>
          <a:xfrm>
            <a:off x="514350" y="2228850"/>
            <a:ext cx="4623490" cy="1371600"/>
          </a:xfrm>
        </p:spPr>
        <p:txBody>
          <a:bodyPr anchor="t">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1/23/2024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41382088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4351" y="457201"/>
            <a:ext cx="7598569" cy="1092200"/>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14351" y="1606551"/>
            <a:ext cx="7598569" cy="2736850"/>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442245" y="4402932"/>
            <a:ext cx="1200150" cy="283369"/>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96DFF08F-DC6B-4601-B491-B0F83F6DD2DA}" type="datetimeFigureOut">
              <a:rPr lang="en-US" smtClean="0"/>
              <a:pPr/>
              <a:t>1/23/2024</a:t>
            </a:fld>
            <a:endParaRPr lang="en-US" dirty="0"/>
          </a:p>
        </p:txBody>
      </p:sp>
      <p:sp>
        <p:nvSpPr>
          <p:cNvPr id="5" name="Footer Placeholder 4"/>
          <p:cNvSpPr>
            <a:spLocks noGrp="1"/>
          </p:cNvSpPr>
          <p:nvPr>
            <p:ph type="ftr" sz="quarter" idx="3"/>
          </p:nvPr>
        </p:nvSpPr>
        <p:spPr>
          <a:xfrm>
            <a:off x="514351" y="4402932"/>
            <a:ext cx="5870744" cy="283369"/>
          </a:xfrm>
          <a:prstGeom prst="rect">
            <a:avLst/>
          </a:prstGeom>
        </p:spPr>
        <p:txBody>
          <a:bodyPr vert="horz" lIns="91440" tIns="45720" rIns="91440" bIns="45720" rtlCol="0" anchor="ctr"/>
          <a:lstStyle>
            <a:lvl1pPr algn="l">
              <a:defRPr sz="75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7699546" y="4402932"/>
            <a:ext cx="413375" cy="283369"/>
          </a:xfrm>
          <a:prstGeom prst="rect">
            <a:avLst/>
          </a:prstGeom>
        </p:spPr>
        <p:txBody>
          <a:bodyPr vert="horz" lIns="91440" tIns="45720" rIns="91440" bIns="45720" rtlCol="0" anchor="ctr"/>
          <a:lstStyle>
            <a:lvl1pPr algn="r">
              <a:defRPr sz="750" b="0" i="0">
                <a:solidFill>
                  <a:schemeClr val="tx1"/>
                </a:solidFill>
                <a:effectLst/>
                <a:latin typeface="+mn-lt"/>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495371422"/>
      </p:ext>
    </p:extLst>
  </p:cSld>
  <p:clrMap bg1="dk1" tx1="lt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Lst>
  <p:hf sldNum="0" hdr="0" ftr="0" dt="0"/>
  <p:txStyles>
    <p:titleStyle>
      <a:lvl1pPr algn="l" defTabSz="342900" rtl="0" eaLnBrk="1" latinLnBrk="0" hangingPunct="1">
        <a:spcBef>
          <a:spcPct val="0"/>
        </a:spcBef>
        <a:buNone/>
        <a:defRPr sz="27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ts val="0"/>
        </a:spcBef>
        <a:spcAft>
          <a:spcPts val="750"/>
        </a:spcAft>
        <a:buClr>
          <a:schemeClr val="tx1"/>
        </a:buClr>
        <a:buSzPct val="100000"/>
        <a:buFont typeface="Arial"/>
        <a:buChar char="•"/>
        <a:defRPr sz="1350" kern="1200" cap="none">
          <a:solidFill>
            <a:schemeClr val="tx1"/>
          </a:solidFill>
          <a:effectLst/>
          <a:latin typeface="+mn-lt"/>
          <a:ea typeface="+mn-ea"/>
          <a:cs typeface="+mn-cs"/>
        </a:defRPr>
      </a:lvl1pPr>
      <a:lvl2pPr marL="557213" indent="-214313" algn="l" defTabSz="342900" rtl="0" eaLnBrk="1" latinLnBrk="0" hangingPunct="1">
        <a:spcBef>
          <a:spcPts val="0"/>
        </a:spcBef>
        <a:spcAft>
          <a:spcPts val="750"/>
        </a:spcAft>
        <a:buClr>
          <a:schemeClr val="tx1"/>
        </a:buClr>
        <a:buSzPct val="100000"/>
        <a:buFont typeface="Arial"/>
        <a:buChar char="•"/>
        <a:defRPr sz="1200" kern="1200" cap="none">
          <a:solidFill>
            <a:schemeClr val="tx1"/>
          </a:solidFill>
          <a:effectLst/>
          <a:latin typeface="+mn-lt"/>
          <a:ea typeface="+mn-ea"/>
          <a:cs typeface="+mn-cs"/>
        </a:defRPr>
      </a:lvl2pPr>
      <a:lvl3pPr marL="900113" indent="-214313" algn="l" defTabSz="342900" rtl="0" eaLnBrk="1" latinLnBrk="0" hangingPunct="1">
        <a:spcBef>
          <a:spcPts val="0"/>
        </a:spcBef>
        <a:spcAft>
          <a:spcPts val="750"/>
        </a:spcAft>
        <a:buClr>
          <a:schemeClr val="tx1"/>
        </a:buClr>
        <a:buSzPct val="100000"/>
        <a:buFont typeface="Arial"/>
        <a:buChar char="•"/>
        <a:defRPr sz="1050" kern="1200" cap="none">
          <a:solidFill>
            <a:schemeClr val="tx1"/>
          </a:solidFill>
          <a:effectLst/>
          <a:latin typeface="+mn-lt"/>
          <a:ea typeface="+mn-ea"/>
          <a:cs typeface="+mn-cs"/>
        </a:defRPr>
      </a:lvl3pPr>
      <a:lvl4pPr marL="1157288" indent="-128588"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4pPr>
      <a:lvl5pPr marL="1500188" indent="-128588"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5pPr>
      <a:lvl6pPr marL="18859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6pPr>
      <a:lvl7pPr marL="22288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7pPr>
      <a:lvl8pPr marL="25717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8pPr>
      <a:lvl9pPr marL="29146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9.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9.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9000" b="-9000"/>
          </a:stretch>
        </a:blipFill>
        <a:effectLst/>
      </p:bgPr>
    </p:bg>
    <p:spTree>
      <p:nvGrpSpPr>
        <p:cNvPr id="1" name="Shape 227"/>
        <p:cNvGrpSpPr/>
        <p:nvPr/>
      </p:nvGrpSpPr>
      <p:grpSpPr>
        <a:xfrm>
          <a:off x="0" y="0"/>
          <a:ext cx="0" cy="0"/>
          <a:chOff x="0" y="0"/>
          <a:chExt cx="0" cy="0"/>
        </a:xfrm>
      </p:grpSpPr>
      <p:sp useBgFill="1">
        <p:nvSpPr>
          <p:cNvPr id="228" name="Google Shape;228;p17"/>
          <p:cNvSpPr txBox="1">
            <a:spLocks noGrp="1"/>
          </p:cNvSpPr>
          <p:nvPr>
            <p:ph type="ctrTitle"/>
          </p:nvPr>
        </p:nvSpPr>
        <p:spPr>
          <a:xfrm>
            <a:off x="5285484" y="3934691"/>
            <a:ext cx="5017500" cy="1052946"/>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b="1" i="1" dirty="0">
                <a:solidFill>
                  <a:schemeClr val="bg1"/>
                </a:solidFill>
                <a:latin typeface="Lucida Bright" panose="02040602050505020304" pitchFamily="18" charset="0"/>
              </a:rPr>
              <a:t>E-Medicare</a:t>
            </a:r>
            <a:endParaRPr b="1" i="1" dirty="0">
              <a:solidFill>
                <a:schemeClr val="bg1"/>
              </a:solidFill>
              <a:latin typeface="Lucida Bright" panose="02040602050505020304" pitchFamily="18" charset="0"/>
            </a:endParaRPr>
          </a:p>
          <a:p>
            <a:pPr marL="0" lvl="0" indent="0" algn="l" rtl="0">
              <a:spcBef>
                <a:spcPts val="0"/>
              </a:spcBef>
              <a:spcAft>
                <a:spcPts val="0"/>
              </a:spcAft>
              <a:buNone/>
            </a:pPr>
            <a:r>
              <a:rPr lang="en-GB" sz="2000" b="1" i="1" dirty="0">
                <a:solidFill>
                  <a:schemeClr val="bg1"/>
                </a:solidFill>
                <a:latin typeface="Lucida Bright" panose="02040602050505020304" pitchFamily="18" charset="0"/>
              </a:rPr>
              <a:t> RLL Project - Group </a:t>
            </a:r>
            <a:r>
              <a:rPr lang="en-GB" sz="2000" b="1" i="1" dirty="0" smtClean="0">
                <a:solidFill>
                  <a:schemeClr val="bg1"/>
                </a:solidFill>
                <a:latin typeface="Lucida Bright" panose="02040602050505020304" pitchFamily="18" charset="0"/>
              </a:rPr>
              <a:t>06</a:t>
            </a:r>
            <a:endParaRPr sz="2000" b="1" i="1" dirty="0">
              <a:solidFill>
                <a:schemeClr val="bg1"/>
              </a:solidFill>
              <a:latin typeface="Lucida Bright" panose="020406020505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7"/>
          <p:cNvSpPr txBox="1">
            <a:spLocks noGrp="1"/>
          </p:cNvSpPr>
          <p:nvPr>
            <p:ph type="title"/>
          </p:nvPr>
        </p:nvSpPr>
        <p:spPr>
          <a:xfrm>
            <a:off x="1297500" y="3848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Environment</a:t>
            </a:r>
            <a:endParaRPr/>
          </a:p>
        </p:txBody>
      </p:sp>
      <p:sp>
        <p:nvSpPr>
          <p:cNvPr id="322" name="Google Shape;322;p27"/>
          <p:cNvSpPr txBox="1">
            <a:spLocks noGrp="1"/>
          </p:cNvSpPr>
          <p:nvPr>
            <p:ph type="body" idx="1"/>
          </p:nvPr>
        </p:nvSpPr>
        <p:spPr>
          <a:xfrm>
            <a:off x="1111375" y="1335550"/>
            <a:ext cx="5609700" cy="3182700"/>
          </a:xfrm>
          <a:prstGeom prst="rect">
            <a:avLst/>
          </a:prstGeom>
        </p:spPr>
        <p:txBody>
          <a:bodyPr spcFirstLastPara="1" wrap="square" lIns="91425" tIns="91425" rIns="91425" bIns="91425" anchor="t" anchorCtr="0">
            <a:noAutofit/>
          </a:bodyPr>
          <a:lstStyle/>
          <a:p>
            <a:pPr marL="457200" lvl="0" indent="-323850" algn="l" rtl="0">
              <a:lnSpc>
                <a:spcPct val="150000"/>
              </a:lnSpc>
              <a:spcBef>
                <a:spcPts val="0"/>
              </a:spcBef>
              <a:spcAft>
                <a:spcPts val="0"/>
              </a:spcAft>
              <a:buClr>
                <a:srgbClr val="FFFFFF"/>
              </a:buClr>
              <a:buSzPts val="1500"/>
              <a:buChar char="●"/>
            </a:pPr>
            <a:r>
              <a:rPr lang="en-GB" sz="1500">
                <a:solidFill>
                  <a:srgbClr val="FFFFFF"/>
                </a:solidFill>
              </a:rPr>
              <a:t>Server – Apache Tomcat 8.5</a:t>
            </a:r>
            <a:endParaRPr sz="1500">
              <a:solidFill>
                <a:srgbClr val="FFFFFF"/>
              </a:solidFill>
            </a:endParaRPr>
          </a:p>
          <a:p>
            <a:pPr marL="457200" lvl="0" indent="-323850" algn="l" rtl="0">
              <a:lnSpc>
                <a:spcPct val="150000"/>
              </a:lnSpc>
              <a:spcBef>
                <a:spcPts val="0"/>
              </a:spcBef>
              <a:spcAft>
                <a:spcPts val="0"/>
              </a:spcAft>
              <a:buClr>
                <a:srgbClr val="FFFFFF"/>
              </a:buClr>
              <a:buSzPts val="1500"/>
              <a:buChar char="●"/>
            </a:pPr>
            <a:r>
              <a:rPr lang="en-GB" sz="1500">
                <a:solidFill>
                  <a:srgbClr val="FFFFFF"/>
                </a:solidFill>
              </a:rPr>
              <a:t>Database – MySQL    </a:t>
            </a:r>
            <a:endParaRPr sz="1500">
              <a:solidFill>
                <a:srgbClr val="FFFFFF"/>
              </a:solidFill>
            </a:endParaRPr>
          </a:p>
          <a:p>
            <a:pPr marL="457200" lvl="0" indent="-323850" algn="l" rtl="0">
              <a:lnSpc>
                <a:spcPct val="150000"/>
              </a:lnSpc>
              <a:spcBef>
                <a:spcPts val="0"/>
              </a:spcBef>
              <a:spcAft>
                <a:spcPts val="0"/>
              </a:spcAft>
              <a:buClr>
                <a:srgbClr val="FFFFFF"/>
              </a:buClr>
              <a:buSzPts val="1500"/>
              <a:buChar char="●"/>
            </a:pPr>
            <a:r>
              <a:rPr lang="en-GB" sz="1500">
                <a:solidFill>
                  <a:srgbClr val="FFFFFF"/>
                </a:solidFill>
              </a:rPr>
              <a:t>My SQL J Connector </a:t>
            </a:r>
            <a:endParaRPr sz="1500">
              <a:solidFill>
                <a:srgbClr val="FFFFFF"/>
              </a:solidFill>
            </a:endParaRPr>
          </a:p>
          <a:p>
            <a:pPr marL="457200" lvl="0" indent="-323850" algn="l" rtl="0">
              <a:lnSpc>
                <a:spcPct val="150000"/>
              </a:lnSpc>
              <a:spcBef>
                <a:spcPts val="0"/>
              </a:spcBef>
              <a:spcAft>
                <a:spcPts val="0"/>
              </a:spcAft>
              <a:buClr>
                <a:srgbClr val="FFFFFF"/>
              </a:buClr>
              <a:buSzPts val="1500"/>
              <a:buChar char="●"/>
            </a:pPr>
            <a:r>
              <a:rPr lang="en-GB" sz="1500">
                <a:solidFill>
                  <a:srgbClr val="FFFFFF"/>
                </a:solidFill>
              </a:rPr>
              <a:t>Node Version 10   </a:t>
            </a:r>
            <a:endParaRPr sz="1500">
              <a:solidFill>
                <a:srgbClr val="FFFFFF"/>
              </a:solidFill>
            </a:endParaRPr>
          </a:p>
          <a:p>
            <a:pPr marL="457200" lvl="0" indent="-323850" algn="l" rtl="0">
              <a:lnSpc>
                <a:spcPct val="150000"/>
              </a:lnSpc>
              <a:spcBef>
                <a:spcPts val="0"/>
              </a:spcBef>
              <a:spcAft>
                <a:spcPts val="0"/>
              </a:spcAft>
              <a:buClr>
                <a:srgbClr val="FFFFFF"/>
              </a:buClr>
              <a:buSzPts val="1500"/>
              <a:buChar char="●"/>
            </a:pPr>
            <a:r>
              <a:rPr lang="en-GB" sz="1500">
                <a:solidFill>
                  <a:srgbClr val="FFFFFF"/>
                </a:solidFill>
              </a:rPr>
              <a:t>Angular CLI </a:t>
            </a:r>
            <a:endParaRPr sz="1500">
              <a:solidFill>
                <a:srgbClr val="FFFFFF"/>
              </a:solidFill>
            </a:endParaRPr>
          </a:p>
          <a:p>
            <a:pPr marL="457200" lvl="0" indent="-323850" algn="l" rtl="0">
              <a:lnSpc>
                <a:spcPct val="150000"/>
              </a:lnSpc>
              <a:spcBef>
                <a:spcPts val="0"/>
              </a:spcBef>
              <a:spcAft>
                <a:spcPts val="0"/>
              </a:spcAft>
              <a:buClr>
                <a:srgbClr val="FFFFFF"/>
              </a:buClr>
              <a:buSzPts val="1500"/>
              <a:buChar char="●"/>
            </a:pPr>
            <a:r>
              <a:rPr lang="en-GB" sz="1500">
                <a:solidFill>
                  <a:srgbClr val="FFFFFF"/>
                </a:solidFill>
              </a:rPr>
              <a:t>JDK 1.8  </a:t>
            </a:r>
            <a:endParaRPr sz="1500">
              <a:solidFill>
                <a:srgbClr val="FFFFFF"/>
              </a:solidFill>
            </a:endParaRPr>
          </a:p>
          <a:p>
            <a:pPr marL="457200" lvl="0" indent="-323850" algn="l" rtl="0">
              <a:lnSpc>
                <a:spcPct val="150000"/>
              </a:lnSpc>
              <a:spcBef>
                <a:spcPts val="0"/>
              </a:spcBef>
              <a:spcAft>
                <a:spcPts val="0"/>
              </a:spcAft>
              <a:buClr>
                <a:srgbClr val="FFFFFF"/>
              </a:buClr>
              <a:buSzPts val="1500"/>
              <a:buChar char="●"/>
            </a:pPr>
            <a:r>
              <a:rPr lang="en-GB" sz="1500">
                <a:solidFill>
                  <a:srgbClr val="FFFFFF"/>
                </a:solidFill>
              </a:rPr>
              <a:t>Eclipse IDE or Spring Tool Suite</a:t>
            </a:r>
            <a:endParaRPr sz="1500">
              <a:solidFill>
                <a:srgbClr val="FFFFFF"/>
              </a:solidFill>
            </a:endParaRPr>
          </a:p>
          <a:p>
            <a:pPr marL="0" lvl="0" indent="0" algn="l" rtl="0">
              <a:lnSpc>
                <a:spcPct val="100000"/>
              </a:lnSpc>
              <a:spcBef>
                <a:spcPts val="1600"/>
              </a:spcBef>
              <a:spcAft>
                <a:spcPts val="1600"/>
              </a:spcAft>
              <a:buNone/>
            </a:pPr>
            <a:endParaRPr sz="1500">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9"/>
          <p:cNvSpPr txBox="1">
            <a:spLocks noGrp="1"/>
          </p:cNvSpPr>
          <p:nvPr>
            <p:ph type="title"/>
          </p:nvPr>
        </p:nvSpPr>
        <p:spPr>
          <a:xfrm>
            <a:off x="1297500" y="3848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Case Diagram</a:t>
            </a:r>
            <a:endParaRPr/>
          </a:p>
        </p:txBody>
      </p:sp>
      <p:sp>
        <p:nvSpPr>
          <p:cNvPr id="334" name="Google Shape;334;p29"/>
          <p:cNvSpPr/>
          <p:nvPr/>
        </p:nvSpPr>
        <p:spPr>
          <a:xfrm>
            <a:off x="2406975" y="1661975"/>
            <a:ext cx="644700" cy="5013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5" name="Google Shape;335;p29"/>
          <p:cNvCxnSpPr>
            <a:stCxn id="334" idx="4"/>
          </p:cNvCxnSpPr>
          <p:nvPr/>
        </p:nvCxnSpPr>
        <p:spPr>
          <a:xfrm>
            <a:off x="2729325" y="2163275"/>
            <a:ext cx="7200" cy="687900"/>
          </a:xfrm>
          <a:prstGeom prst="straightConnector1">
            <a:avLst/>
          </a:prstGeom>
          <a:noFill/>
          <a:ln w="9525" cap="flat" cmpd="sng">
            <a:solidFill>
              <a:schemeClr val="dk2"/>
            </a:solidFill>
            <a:prstDash val="solid"/>
            <a:round/>
            <a:headEnd type="none" w="med" len="med"/>
            <a:tailEnd type="none" w="med" len="med"/>
          </a:ln>
        </p:spPr>
      </p:cxnSp>
      <p:cxnSp>
        <p:nvCxnSpPr>
          <p:cNvPr id="336" name="Google Shape;336;p29"/>
          <p:cNvCxnSpPr/>
          <p:nvPr/>
        </p:nvCxnSpPr>
        <p:spPr>
          <a:xfrm>
            <a:off x="2564625" y="2507225"/>
            <a:ext cx="329400" cy="0"/>
          </a:xfrm>
          <a:prstGeom prst="straightConnector1">
            <a:avLst/>
          </a:prstGeom>
          <a:noFill/>
          <a:ln w="9525" cap="flat" cmpd="sng">
            <a:solidFill>
              <a:schemeClr val="dk2"/>
            </a:solidFill>
            <a:prstDash val="solid"/>
            <a:round/>
            <a:headEnd type="none" w="med" len="med"/>
            <a:tailEnd type="none" w="med" len="med"/>
          </a:ln>
        </p:spPr>
      </p:cxnSp>
      <p:cxnSp>
        <p:nvCxnSpPr>
          <p:cNvPr id="337" name="Google Shape;337;p29"/>
          <p:cNvCxnSpPr/>
          <p:nvPr/>
        </p:nvCxnSpPr>
        <p:spPr>
          <a:xfrm flipH="1">
            <a:off x="2564625" y="2851175"/>
            <a:ext cx="171900" cy="186300"/>
          </a:xfrm>
          <a:prstGeom prst="straightConnector1">
            <a:avLst/>
          </a:prstGeom>
          <a:noFill/>
          <a:ln w="9525" cap="flat" cmpd="sng">
            <a:solidFill>
              <a:schemeClr val="dk2"/>
            </a:solidFill>
            <a:prstDash val="solid"/>
            <a:round/>
            <a:headEnd type="none" w="med" len="med"/>
            <a:tailEnd type="none" w="med" len="med"/>
          </a:ln>
        </p:spPr>
      </p:cxnSp>
      <p:cxnSp>
        <p:nvCxnSpPr>
          <p:cNvPr id="338" name="Google Shape;338;p29"/>
          <p:cNvCxnSpPr/>
          <p:nvPr/>
        </p:nvCxnSpPr>
        <p:spPr>
          <a:xfrm>
            <a:off x="2736525" y="2851175"/>
            <a:ext cx="186300" cy="200700"/>
          </a:xfrm>
          <a:prstGeom prst="straightConnector1">
            <a:avLst/>
          </a:prstGeom>
          <a:noFill/>
          <a:ln w="9525" cap="flat" cmpd="sng">
            <a:solidFill>
              <a:schemeClr val="dk2"/>
            </a:solidFill>
            <a:prstDash val="solid"/>
            <a:round/>
            <a:headEnd type="none" w="med" len="med"/>
            <a:tailEnd type="none" w="med" len="med"/>
          </a:ln>
        </p:spPr>
      </p:cxnSp>
      <p:sp>
        <p:nvSpPr>
          <p:cNvPr id="339" name="Google Shape;339;p29"/>
          <p:cNvSpPr/>
          <p:nvPr/>
        </p:nvSpPr>
        <p:spPr>
          <a:xfrm>
            <a:off x="6198500" y="1661975"/>
            <a:ext cx="644700" cy="501300"/>
          </a:xfrm>
          <a:prstGeom prst="flowChartConnec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0" name="Google Shape;340;p29"/>
          <p:cNvCxnSpPr>
            <a:stCxn id="339" idx="4"/>
          </p:cNvCxnSpPr>
          <p:nvPr/>
        </p:nvCxnSpPr>
        <p:spPr>
          <a:xfrm>
            <a:off x="6520850" y="2163275"/>
            <a:ext cx="7200" cy="687900"/>
          </a:xfrm>
          <a:prstGeom prst="straightConnector1">
            <a:avLst/>
          </a:prstGeom>
          <a:noFill/>
          <a:ln w="9525" cap="flat" cmpd="sng">
            <a:solidFill>
              <a:schemeClr val="dk2"/>
            </a:solidFill>
            <a:prstDash val="solid"/>
            <a:round/>
            <a:headEnd type="none" w="med" len="med"/>
            <a:tailEnd type="none" w="med" len="med"/>
          </a:ln>
        </p:spPr>
      </p:cxnSp>
      <p:cxnSp>
        <p:nvCxnSpPr>
          <p:cNvPr id="341" name="Google Shape;341;p29"/>
          <p:cNvCxnSpPr/>
          <p:nvPr/>
        </p:nvCxnSpPr>
        <p:spPr>
          <a:xfrm>
            <a:off x="6356150" y="2507225"/>
            <a:ext cx="329400" cy="0"/>
          </a:xfrm>
          <a:prstGeom prst="straightConnector1">
            <a:avLst/>
          </a:prstGeom>
          <a:noFill/>
          <a:ln w="9525" cap="flat" cmpd="sng">
            <a:solidFill>
              <a:schemeClr val="dk2"/>
            </a:solidFill>
            <a:prstDash val="solid"/>
            <a:round/>
            <a:headEnd type="none" w="med" len="med"/>
            <a:tailEnd type="none" w="med" len="med"/>
          </a:ln>
        </p:spPr>
      </p:cxnSp>
      <p:cxnSp>
        <p:nvCxnSpPr>
          <p:cNvPr id="342" name="Google Shape;342;p29"/>
          <p:cNvCxnSpPr/>
          <p:nvPr/>
        </p:nvCxnSpPr>
        <p:spPr>
          <a:xfrm flipH="1">
            <a:off x="6356150" y="2851175"/>
            <a:ext cx="171900" cy="186300"/>
          </a:xfrm>
          <a:prstGeom prst="straightConnector1">
            <a:avLst/>
          </a:prstGeom>
          <a:noFill/>
          <a:ln w="9525" cap="flat" cmpd="sng">
            <a:solidFill>
              <a:schemeClr val="dk2"/>
            </a:solidFill>
            <a:prstDash val="solid"/>
            <a:round/>
            <a:headEnd type="none" w="med" len="med"/>
            <a:tailEnd type="none" w="med" len="med"/>
          </a:ln>
        </p:spPr>
      </p:cxnSp>
      <p:cxnSp>
        <p:nvCxnSpPr>
          <p:cNvPr id="343" name="Google Shape;343;p29"/>
          <p:cNvCxnSpPr/>
          <p:nvPr/>
        </p:nvCxnSpPr>
        <p:spPr>
          <a:xfrm>
            <a:off x="6528050" y="2851175"/>
            <a:ext cx="186300" cy="200700"/>
          </a:xfrm>
          <a:prstGeom prst="straightConnector1">
            <a:avLst/>
          </a:prstGeom>
          <a:noFill/>
          <a:ln w="9525" cap="flat" cmpd="sng">
            <a:solidFill>
              <a:schemeClr val="dk2"/>
            </a:solidFill>
            <a:prstDash val="solid"/>
            <a:round/>
            <a:headEnd type="none" w="med" len="med"/>
            <a:tailEnd type="none" w="med" len="med"/>
          </a:ln>
        </p:spPr>
      </p:cxnSp>
      <p:sp>
        <p:nvSpPr>
          <p:cNvPr id="344" name="Google Shape;344;p29"/>
          <p:cNvSpPr/>
          <p:nvPr/>
        </p:nvSpPr>
        <p:spPr>
          <a:xfrm>
            <a:off x="3546438" y="1346825"/>
            <a:ext cx="2157300" cy="3195000"/>
          </a:xfrm>
          <a:prstGeom prst="rect">
            <a:avLst/>
          </a:prstGeom>
          <a:solidFill>
            <a:srgbClr val="CACAC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9"/>
          <p:cNvSpPr/>
          <p:nvPr/>
        </p:nvSpPr>
        <p:spPr>
          <a:xfrm>
            <a:off x="3667800" y="1533025"/>
            <a:ext cx="1881300" cy="598500"/>
          </a:xfrm>
          <a:prstGeom prst="rect">
            <a:avLst/>
          </a:prstGeom>
          <a:solidFill>
            <a:srgbClr val="D9F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9"/>
          <p:cNvSpPr/>
          <p:nvPr/>
        </p:nvSpPr>
        <p:spPr>
          <a:xfrm>
            <a:off x="3698825" y="2292450"/>
            <a:ext cx="1881300" cy="598500"/>
          </a:xfrm>
          <a:prstGeom prst="rect">
            <a:avLst/>
          </a:prstGeom>
          <a:solidFill>
            <a:srgbClr val="D9F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9"/>
          <p:cNvSpPr/>
          <p:nvPr/>
        </p:nvSpPr>
        <p:spPr>
          <a:xfrm>
            <a:off x="3684438" y="3051875"/>
            <a:ext cx="1881300" cy="598500"/>
          </a:xfrm>
          <a:prstGeom prst="rect">
            <a:avLst/>
          </a:prstGeom>
          <a:solidFill>
            <a:srgbClr val="D9F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9"/>
          <p:cNvSpPr/>
          <p:nvPr/>
        </p:nvSpPr>
        <p:spPr>
          <a:xfrm>
            <a:off x="3684450" y="3752475"/>
            <a:ext cx="1881300" cy="598500"/>
          </a:xfrm>
          <a:prstGeom prst="rect">
            <a:avLst/>
          </a:prstGeom>
          <a:solidFill>
            <a:srgbClr val="D9F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9"/>
          <p:cNvSpPr txBox="1"/>
          <p:nvPr/>
        </p:nvSpPr>
        <p:spPr>
          <a:xfrm>
            <a:off x="3698825" y="1577425"/>
            <a:ext cx="5229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Lato"/>
                <a:ea typeface="Lato"/>
                <a:cs typeface="Lato"/>
                <a:sym typeface="Lato"/>
              </a:rPr>
              <a:t>Add/Delete/Update</a:t>
            </a:r>
            <a:endParaRPr sz="1200">
              <a:latin typeface="Lato"/>
              <a:ea typeface="Lato"/>
              <a:cs typeface="Lato"/>
              <a:sym typeface="Lato"/>
            </a:endParaRPr>
          </a:p>
          <a:p>
            <a:pPr marL="0" lvl="0" indent="0" algn="l" rtl="0">
              <a:spcBef>
                <a:spcPts val="0"/>
              </a:spcBef>
              <a:spcAft>
                <a:spcPts val="0"/>
              </a:spcAft>
              <a:buNone/>
            </a:pPr>
            <a:r>
              <a:rPr lang="en-GB" sz="1200">
                <a:latin typeface="Lato"/>
                <a:ea typeface="Lato"/>
                <a:cs typeface="Lato"/>
                <a:sym typeface="Lato"/>
              </a:rPr>
              <a:t>Medicine details</a:t>
            </a:r>
            <a:endParaRPr sz="1200">
              <a:latin typeface="Lato"/>
              <a:ea typeface="Lato"/>
              <a:cs typeface="Lato"/>
              <a:sym typeface="Lato"/>
            </a:endParaRPr>
          </a:p>
        </p:txBody>
      </p:sp>
      <p:sp>
        <p:nvSpPr>
          <p:cNvPr id="350" name="Google Shape;350;p29"/>
          <p:cNvSpPr txBox="1"/>
          <p:nvPr/>
        </p:nvSpPr>
        <p:spPr>
          <a:xfrm>
            <a:off x="3698825" y="2314650"/>
            <a:ext cx="5229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Lato"/>
                <a:ea typeface="Lato"/>
                <a:cs typeface="Lato"/>
                <a:sym typeface="Lato"/>
              </a:rPr>
              <a:t>View all Medicines and </a:t>
            </a:r>
            <a:endParaRPr sz="1200">
              <a:latin typeface="Lato"/>
              <a:ea typeface="Lato"/>
              <a:cs typeface="Lato"/>
              <a:sym typeface="Lato"/>
            </a:endParaRPr>
          </a:p>
          <a:p>
            <a:pPr marL="0" lvl="0" indent="0" algn="l" rtl="0">
              <a:spcBef>
                <a:spcPts val="0"/>
              </a:spcBef>
              <a:spcAft>
                <a:spcPts val="0"/>
              </a:spcAft>
              <a:buNone/>
            </a:pPr>
            <a:r>
              <a:rPr lang="en-GB" sz="1200">
                <a:latin typeface="Lato"/>
                <a:ea typeface="Lato"/>
                <a:cs typeface="Lato"/>
                <a:sym typeface="Lato"/>
              </a:rPr>
              <a:t>Own cart Medicines</a:t>
            </a:r>
            <a:endParaRPr sz="1200">
              <a:latin typeface="Lato"/>
              <a:ea typeface="Lato"/>
              <a:cs typeface="Lato"/>
              <a:sym typeface="Lato"/>
            </a:endParaRPr>
          </a:p>
        </p:txBody>
      </p:sp>
      <p:sp>
        <p:nvSpPr>
          <p:cNvPr id="351" name="Google Shape;351;p29"/>
          <p:cNvSpPr txBox="1"/>
          <p:nvPr/>
        </p:nvSpPr>
        <p:spPr>
          <a:xfrm>
            <a:off x="3698825" y="3137063"/>
            <a:ext cx="5229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Lato"/>
                <a:ea typeface="Lato"/>
                <a:cs typeface="Lato"/>
                <a:sym typeface="Lato"/>
              </a:rPr>
              <a:t>Purchase Medicines</a:t>
            </a:r>
            <a:endParaRPr sz="1200">
              <a:latin typeface="Lato"/>
              <a:ea typeface="Lato"/>
              <a:cs typeface="Lato"/>
              <a:sym typeface="Lato"/>
            </a:endParaRPr>
          </a:p>
        </p:txBody>
      </p:sp>
      <p:sp>
        <p:nvSpPr>
          <p:cNvPr id="352" name="Google Shape;352;p29"/>
          <p:cNvSpPr txBox="1"/>
          <p:nvPr/>
        </p:nvSpPr>
        <p:spPr>
          <a:xfrm>
            <a:off x="3698825" y="3746600"/>
            <a:ext cx="5229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Lato"/>
                <a:ea typeface="Lato"/>
                <a:cs typeface="Lato"/>
                <a:sym typeface="Lato"/>
              </a:rPr>
              <a:t>View all Medicines and </a:t>
            </a:r>
            <a:endParaRPr sz="1200">
              <a:latin typeface="Lato"/>
              <a:ea typeface="Lato"/>
              <a:cs typeface="Lato"/>
              <a:sym typeface="Lato"/>
            </a:endParaRPr>
          </a:p>
          <a:p>
            <a:pPr marL="0" lvl="0" indent="0" algn="l" rtl="0">
              <a:spcBef>
                <a:spcPts val="0"/>
              </a:spcBef>
              <a:spcAft>
                <a:spcPts val="0"/>
              </a:spcAft>
              <a:buNone/>
            </a:pPr>
            <a:r>
              <a:rPr lang="en-GB" sz="1200">
                <a:latin typeface="Lato"/>
                <a:ea typeface="Lato"/>
                <a:cs typeface="Lato"/>
                <a:sym typeface="Lato"/>
              </a:rPr>
              <a:t>Users</a:t>
            </a:r>
            <a:endParaRPr sz="1200">
              <a:latin typeface="Lato"/>
              <a:ea typeface="Lato"/>
              <a:cs typeface="Lato"/>
              <a:sym typeface="Lato"/>
            </a:endParaRPr>
          </a:p>
        </p:txBody>
      </p:sp>
      <p:sp>
        <p:nvSpPr>
          <p:cNvPr id="353" name="Google Shape;353;p29"/>
          <p:cNvSpPr txBox="1"/>
          <p:nvPr/>
        </p:nvSpPr>
        <p:spPr>
          <a:xfrm>
            <a:off x="2406975" y="3049663"/>
            <a:ext cx="661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solidFill>
                  <a:schemeClr val="lt1"/>
                </a:solidFill>
                <a:latin typeface="Lato"/>
                <a:ea typeface="Lato"/>
                <a:cs typeface="Lato"/>
                <a:sym typeface="Lato"/>
              </a:rPr>
              <a:t>Admin</a:t>
            </a:r>
            <a:endParaRPr b="1">
              <a:solidFill>
                <a:schemeClr val="lt1"/>
              </a:solidFill>
              <a:latin typeface="Lato"/>
              <a:ea typeface="Lato"/>
              <a:cs typeface="Lato"/>
              <a:sym typeface="Lato"/>
            </a:endParaRPr>
          </a:p>
        </p:txBody>
      </p:sp>
      <p:sp>
        <p:nvSpPr>
          <p:cNvPr id="354" name="Google Shape;354;p29"/>
          <p:cNvSpPr txBox="1"/>
          <p:nvPr/>
        </p:nvSpPr>
        <p:spPr>
          <a:xfrm>
            <a:off x="6270150" y="3022575"/>
            <a:ext cx="661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solidFill>
                  <a:schemeClr val="lt1"/>
                </a:solidFill>
                <a:latin typeface="Lato"/>
                <a:ea typeface="Lato"/>
                <a:cs typeface="Lato"/>
                <a:sym typeface="Lato"/>
              </a:rPr>
              <a:t>User</a:t>
            </a:r>
            <a:endParaRPr b="1">
              <a:solidFill>
                <a:schemeClr val="lt1"/>
              </a:solidFill>
              <a:latin typeface="Lato"/>
              <a:ea typeface="Lato"/>
              <a:cs typeface="Lato"/>
              <a:sym typeface="Lato"/>
            </a:endParaRPr>
          </a:p>
        </p:txBody>
      </p:sp>
      <p:cxnSp>
        <p:nvCxnSpPr>
          <p:cNvPr id="355" name="Google Shape;355;p29"/>
          <p:cNvCxnSpPr/>
          <p:nvPr/>
        </p:nvCxnSpPr>
        <p:spPr>
          <a:xfrm>
            <a:off x="2736525" y="3381250"/>
            <a:ext cx="0" cy="831000"/>
          </a:xfrm>
          <a:prstGeom prst="straightConnector1">
            <a:avLst/>
          </a:prstGeom>
          <a:noFill/>
          <a:ln w="38100" cap="flat" cmpd="sng">
            <a:solidFill>
              <a:schemeClr val="accent1"/>
            </a:solidFill>
            <a:prstDash val="solid"/>
            <a:round/>
            <a:headEnd type="none" w="med" len="med"/>
            <a:tailEnd type="none" w="med" len="med"/>
          </a:ln>
        </p:spPr>
      </p:cxnSp>
      <p:cxnSp>
        <p:nvCxnSpPr>
          <p:cNvPr id="356" name="Google Shape;356;p29"/>
          <p:cNvCxnSpPr/>
          <p:nvPr/>
        </p:nvCxnSpPr>
        <p:spPr>
          <a:xfrm>
            <a:off x="11633775" y="1733600"/>
            <a:ext cx="1375500" cy="1375500"/>
          </a:xfrm>
          <a:prstGeom prst="straightConnector1">
            <a:avLst/>
          </a:prstGeom>
          <a:noFill/>
          <a:ln w="9525" cap="flat" cmpd="sng">
            <a:solidFill>
              <a:schemeClr val="dk2"/>
            </a:solidFill>
            <a:prstDash val="solid"/>
            <a:round/>
            <a:headEnd type="none" w="med" len="med"/>
            <a:tailEnd type="none" w="med" len="med"/>
          </a:ln>
        </p:spPr>
      </p:cxnSp>
      <p:cxnSp>
        <p:nvCxnSpPr>
          <p:cNvPr id="357" name="Google Shape;357;p29"/>
          <p:cNvCxnSpPr>
            <a:endCxn id="352" idx="1"/>
          </p:cNvCxnSpPr>
          <p:nvPr/>
        </p:nvCxnSpPr>
        <p:spPr>
          <a:xfrm rot="10800000" flipH="1">
            <a:off x="2743325" y="4023650"/>
            <a:ext cx="955500" cy="173400"/>
          </a:xfrm>
          <a:prstGeom prst="straightConnector1">
            <a:avLst/>
          </a:prstGeom>
          <a:noFill/>
          <a:ln w="38100" cap="flat" cmpd="sng">
            <a:solidFill>
              <a:srgbClr val="0000FF"/>
            </a:solidFill>
            <a:prstDash val="solid"/>
            <a:round/>
            <a:headEnd type="none" w="med" len="med"/>
            <a:tailEnd type="none" w="med" len="med"/>
          </a:ln>
        </p:spPr>
      </p:cxnSp>
      <p:cxnSp>
        <p:nvCxnSpPr>
          <p:cNvPr id="358" name="Google Shape;358;p29"/>
          <p:cNvCxnSpPr/>
          <p:nvPr/>
        </p:nvCxnSpPr>
        <p:spPr>
          <a:xfrm rot="10800000">
            <a:off x="5458875" y="2661050"/>
            <a:ext cx="881700" cy="235800"/>
          </a:xfrm>
          <a:prstGeom prst="straightConnector1">
            <a:avLst/>
          </a:prstGeom>
          <a:noFill/>
          <a:ln w="38100" cap="flat" cmpd="sng">
            <a:solidFill>
              <a:schemeClr val="accent2"/>
            </a:solidFill>
            <a:prstDash val="solid"/>
            <a:round/>
            <a:headEnd type="none" w="med" len="med"/>
            <a:tailEnd type="none" w="med" len="med"/>
          </a:ln>
        </p:spPr>
      </p:cxnSp>
      <p:cxnSp>
        <p:nvCxnSpPr>
          <p:cNvPr id="359" name="Google Shape;359;p29"/>
          <p:cNvCxnSpPr/>
          <p:nvPr/>
        </p:nvCxnSpPr>
        <p:spPr>
          <a:xfrm flipH="1">
            <a:off x="5431400" y="2880350"/>
            <a:ext cx="905400" cy="411600"/>
          </a:xfrm>
          <a:prstGeom prst="straightConnector1">
            <a:avLst/>
          </a:prstGeom>
          <a:noFill/>
          <a:ln w="38100" cap="flat" cmpd="sng">
            <a:solidFill>
              <a:schemeClr val="accent2"/>
            </a:solidFill>
            <a:prstDash val="solid"/>
            <a:round/>
            <a:headEnd type="none" w="med" len="med"/>
            <a:tailEnd type="none" w="med" len="med"/>
          </a:ln>
        </p:spPr>
      </p:cxnSp>
      <p:cxnSp>
        <p:nvCxnSpPr>
          <p:cNvPr id="360" name="Google Shape;360;p29"/>
          <p:cNvCxnSpPr>
            <a:endCxn id="349" idx="1"/>
          </p:cNvCxnSpPr>
          <p:nvPr/>
        </p:nvCxnSpPr>
        <p:spPr>
          <a:xfrm rot="10800000" flipH="1">
            <a:off x="3127925" y="1854475"/>
            <a:ext cx="570900" cy="58200"/>
          </a:xfrm>
          <a:prstGeom prst="straightConnector1">
            <a:avLst/>
          </a:prstGeom>
          <a:noFill/>
          <a:ln w="38100" cap="flat" cmpd="sng">
            <a:solidFill>
              <a:schemeClr val="accent1"/>
            </a:solidFill>
            <a:prstDash val="solid"/>
            <a:round/>
            <a:headEnd type="none" w="med" len="med"/>
            <a:tailEnd type="none" w="med" len="med"/>
          </a:ln>
        </p:spPr>
      </p:cxn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Unit Testing:</a:t>
            </a:r>
            <a:endParaRPr/>
          </a:p>
        </p:txBody>
      </p:sp>
      <p:sp>
        <p:nvSpPr>
          <p:cNvPr id="373" name="Google Shape;373;p31"/>
          <p:cNvSpPr txBox="1">
            <a:spLocks noGrp="1"/>
          </p:cNvSpPr>
          <p:nvPr>
            <p:ph type="body" idx="1"/>
          </p:nvPr>
        </p:nvSpPr>
        <p:spPr>
          <a:xfrm>
            <a:off x="1297500" y="921500"/>
            <a:ext cx="7038900" cy="2911200"/>
          </a:xfrm>
          <a:prstGeom prst="rect">
            <a:avLst/>
          </a:prstGeom>
        </p:spPr>
        <p:txBody>
          <a:bodyPr spcFirstLastPara="1" wrap="square" lIns="91425" tIns="91425" rIns="91425" bIns="91425" anchor="t" anchorCtr="0">
            <a:noAutofit/>
          </a:bodyPr>
          <a:lstStyle/>
          <a:p>
            <a:pPr marL="0" marR="25400" lvl="0" indent="0" algn="just" rtl="0">
              <a:spcBef>
                <a:spcPts val="600"/>
              </a:spcBef>
              <a:spcAft>
                <a:spcPts val="0"/>
              </a:spcAft>
              <a:buNone/>
            </a:pPr>
            <a:r>
              <a:rPr lang="en-GB" sz="1400"/>
              <a:t>JUnit is a unit testing framework for Java programming language. It plays a crucial role test-driven development, and is a family of unit testing frameworks collectively known as xUnit.</a:t>
            </a:r>
            <a:endParaRPr sz="1400"/>
          </a:p>
          <a:p>
            <a:pPr marL="0" lvl="0" indent="0" algn="l" rtl="0">
              <a:spcBef>
                <a:spcPts val="1200"/>
              </a:spcBef>
              <a:spcAft>
                <a:spcPts val="0"/>
              </a:spcAft>
              <a:buNone/>
            </a:pPr>
            <a:r>
              <a:rPr lang="en-GB" sz="1400" b="1"/>
              <a:t>Features of JUnit:</a:t>
            </a:r>
            <a:r>
              <a:rPr lang="en-GB" sz="1000">
                <a:solidFill>
                  <a:srgbClr val="000000"/>
                </a:solidFill>
                <a:latin typeface="Arial"/>
                <a:ea typeface="Arial"/>
                <a:cs typeface="Arial"/>
                <a:sym typeface="Arial"/>
              </a:rPr>
              <a:t>·</a:t>
            </a:r>
            <a:r>
              <a:rPr lang="en-GB" sz="700">
                <a:solidFill>
                  <a:srgbClr val="000000"/>
                </a:solidFill>
                <a:latin typeface="Times New Roman"/>
                <a:ea typeface="Times New Roman"/>
                <a:cs typeface="Times New Roman"/>
                <a:sym typeface="Times New Roman"/>
              </a:rPr>
              <a:t>      </a:t>
            </a:r>
            <a:r>
              <a:rPr lang="en-GB" sz="1200">
                <a:solidFill>
                  <a:srgbClr val="000000"/>
                </a:solidFill>
                <a:latin typeface="Times New Roman"/>
                <a:ea typeface="Times New Roman"/>
                <a:cs typeface="Times New Roman"/>
                <a:sym typeface="Times New Roman"/>
              </a:rPr>
              <a:t>J</a:t>
            </a:r>
            <a:endParaRPr sz="1200">
              <a:solidFill>
                <a:srgbClr val="000000"/>
              </a:solidFill>
              <a:latin typeface="Times New Roman"/>
              <a:ea typeface="Times New Roman"/>
              <a:cs typeface="Times New Roman"/>
              <a:sym typeface="Times New Roman"/>
            </a:endParaRPr>
          </a:p>
          <a:p>
            <a:pPr marL="457200" lvl="0" indent="-317500" algn="l" rtl="0">
              <a:spcBef>
                <a:spcPts val="1200"/>
              </a:spcBef>
              <a:spcAft>
                <a:spcPts val="0"/>
              </a:spcAft>
              <a:buSzPts val="1400"/>
              <a:buChar char="●"/>
            </a:pPr>
            <a:r>
              <a:rPr lang="en-GB" sz="1400"/>
              <a:t>Unit is an open source framework, which is used for writing and running tests.</a:t>
            </a:r>
            <a:endParaRPr sz="1400"/>
          </a:p>
          <a:p>
            <a:pPr marL="457200" marR="25400" lvl="0" indent="-317500" algn="just" rtl="0">
              <a:spcBef>
                <a:spcPts val="0"/>
              </a:spcBef>
              <a:spcAft>
                <a:spcPts val="0"/>
              </a:spcAft>
              <a:buSzPts val="1400"/>
              <a:buChar char="●"/>
            </a:pPr>
            <a:r>
              <a:rPr lang="en-GB" sz="1400"/>
              <a:t>Provides annotations to identify test methods.</a:t>
            </a:r>
            <a:endParaRPr sz="1400"/>
          </a:p>
          <a:p>
            <a:pPr marL="457200" lvl="0" indent="-317500" algn="l" rtl="0">
              <a:spcBef>
                <a:spcPts val="0"/>
              </a:spcBef>
              <a:spcAft>
                <a:spcPts val="0"/>
              </a:spcAft>
              <a:buSzPts val="1400"/>
              <a:buChar char="●"/>
            </a:pPr>
            <a:r>
              <a:rPr lang="en-GB" sz="1400"/>
              <a:t>Provides assertions for testing expected results</a:t>
            </a:r>
            <a:r>
              <a:rPr lang="en-GB" sz="1400" b="1"/>
              <a:t>.</a:t>
            </a:r>
            <a:endParaRPr sz="1400" b="1"/>
          </a:p>
          <a:p>
            <a:pPr marL="0" lvl="0" indent="0" algn="l" rtl="0">
              <a:spcBef>
                <a:spcPts val="1200"/>
              </a:spcBef>
              <a:spcAft>
                <a:spcPts val="0"/>
              </a:spcAft>
              <a:buNone/>
            </a:pPr>
            <a:endParaRPr sz="1400" b="1"/>
          </a:p>
          <a:p>
            <a:pPr marL="0" marR="25400" lvl="0" indent="0" algn="just" rtl="0">
              <a:spcBef>
                <a:spcPts val="1200"/>
              </a:spcBef>
              <a:spcAft>
                <a:spcPts val="0"/>
              </a:spcAft>
              <a:buNone/>
            </a:pPr>
            <a:endParaRPr sz="1500"/>
          </a:p>
          <a:p>
            <a:pPr marL="0" lvl="0" indent="0" algn="l" rtl="0">
              <a:spcBef>
                <a:spcPts val="700"/>
              </a:spcBef>
              <a:spcAft>
                <a:spcPts val="160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3"/>
          <p:cNvSpPr txBox="1">
            <a:spLocks noGrp="1"/>
          </p:cNvSpPr>
          <p:nvPr>
            <p:ph type="title"/>
          </p:nvPr>
        </p:nvSpPr>
        <p:spPr>
          <a:xfrm>
            <a:off x="1297500" y="3848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Output Screenshots</a:t>
            </a:r>
            <a:endParaRPr/>
          </a:p>
        </p:txBody>
      </p:sp>
      <p:sp>
        <p:nvSpPr>
          <p:cNvPr id="388" name="Google Shape;388;p33"/>
          <p:cNvSpPr txBox="1">
            <a:spLocks noGrp="1"/>
          </p:cNvSpPr>
          <p:nvPr>
            <p:ph type="title" idx="4294967295"/>
          </p:nvPr>
        </p:nvSpPr>
        <p:spPr>
          <a:xfrm>
            <a:off x="0" y="774700"/>
            <a:ext cx="5608638" cy="598488"/>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000"/>
              <a:t>Admin Login</a:t>
            </a:r>
            <a:endParaRPr sz="2000"/>
          </a:p>
        </p:txBody>
      </p:sp>
      <p:sp>
        <p:nvSpPr>
          <p:cNvPr id="387" name="Google Shape;387;p33"/>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 name="Picture 6"/>
          <p:cNvPicPr/>
          <p:nvPr/>
        </p:nvPicPr>
        <p:blipFill>
          <a:blip r:embed="rId3"/>
          <a:stretch>
            <a:fillRect/>
          </a:stretch>
        </p:blipFill>
        <p:spPr>
          <a:xfrm>
            <a:off x="4456142" y="2344193"/>
            <a:ext cx="4478088" cy="2464833"/>
          </a:xfrm>
          <a:prstGeom prst="rect">
            <a:avLst/>
          </a:prstGeom>
        </p:spPr>
      </p:pic>
      <p:pic>
        <p:nvPicPr>
          <p:cNvPr id="6" name="Picture 5"/>
          <p:cNvPicPr/>
          <p:nvPr/>
        </p:nvPicPr>
        <p:blipFill>
          <a:blip r:embed="rId4"/>
          <a:stretch>
            <a:fillRect/>
          </a:stretch>
        </p:blipFill>
        <p:spPr>
          <a:xfrm>
            <a:off x="-54588" y="1161534"/>
            <a:ext cx="4156938" cy="272497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4"/>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95" name="Google Shape;395;p34"/>
          <p:cNvSpPr txBox="1">
            <a:spLocks noGrp="1"/>
          </p:cNvSpPr>
          <p:nvPr>
            <p:ph type="title"/>
          </p:nvPr>
        </p:nvSpPr>
        <p:spPr>
          <a:xfrm>
            <a:off x="1289875" y="3938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000"/>
              <a:t>Admin Dashboard</a:t>
            </a:r>
            <a:endParaRPr sz="2000"/>
          </a:p>
        </p:txBody>
      </p:sp>
      <p:pic>
        <p:nvPicPr>
          <p:cNvPr id="5" name="Picture 4"/>
          <p:cNvPicPr/>
          <p:nvPr/>
        </p:nvPicPr>
        <p:blipFill>
          <a:blip r:embed="rId3"/>
          <a:stretch>
            <a:fillRect/>
          </a:stretch>
        </p:blipFill>
        <p:spPr>
          <a:xfrm>
            <a:off x="1600200" y="1061720"/>
            <a:ext cx="5943600" cy="30200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7"/>
          <p:cNvSpPr txBox="1">
            <a:spLocks noGrp="1"/>
          </p:cNvSpPr>
          <p:nvPr>
            <p:ph type="title"/>
          </p:nvPr>
        </p:nvSpPr>
        <p:spPr>
          <a:xfrm>
            <a:off x="1297499" y="384825"/>
            <a:ext cx="6838315" cy="561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000" dirty="0"/>
              <a:t>Add </a:t>
            </a:r>
            <a:r>
              <a:rPr lang="en-GB" sz="2000" dirty="0" smtClean="0"/>
              <a:t>Medicine                                         Delete Medicine</a:t>
            </a:r>
            <a:r>
              <a:rPr lang="en-IN" sz="2000" dirty="0" smtClean="0"/>
              <a:t>                                              </a:t>
            </a:r>
            <a:endParaRPr sz="2000" dirty="0"/>
          </a:p>
        </p:txBody>
      </p:sp>
      <p:sp>
        <p:nvSpPr>
          <p:cNvPr id="416" name="Google Shape;416;p37"/>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5" name="Picture 4"/>
          <p:cNvPicPr/>
          <p:nvPr/>
        </p:nvPicPr>
        <p:blipFill>
          <a:blip r:embed="rId3"/>
          <a:stretch>
            <a:fillRect/>
          </a:stretch>
        </p:blipFill>
        <p:spPr>
          <a:xfrm>
            <a:off x="0" y="785025"/>
            <a:ext cx="4911969" cy="2613532"/>
          </a:xfrm>
          <a:prstGeom prst="rect">
            <a:avLst/>
          </a:prstGeom>
        </p:spPr>
      </p:pic>
      <p:pic>
        <p:nvPicPr>
          <p:cNvPr id="7" name="Picture 6"/>
          <p:cNvPicPr/>
          <p:nvPr/>
        </p:nvPicPr>
        <p:blipFill rotWithShape="1">
          <a:blip r:embed="rId4"/>
          <a:srcRect t="42284" b="6219"/>
          <a:stretch/>
        </p:blipFill>
        <p:spPr bwMode="auto">
          <a:xfrm>
            <a:off x="0" y="3393026"/>
            <a:ext cx="4911969" cy="1562100"/>
          </a:xfrm>
          <a:prstGeom prst="rect">
            <a:avLst/>
          </a:prstGeom>
          <a:ln>
            <a:noFill/>
          </a:ln>
          <a:extLst>
            <a:ext uri="{53640926-AAD7-44D8-BBD7-CCE9431645EC}">
              <a14:shadowObscured xmlns:a14="http://schemas.microsoft.com/office/drawing/2010/main"/>
            </a:ext>
          </a:extLst>
        </p:spPr>
      </p:pic>
      <p:pic>
        <p:nvPicPr>
          <p:cNvPr id="8" name="Picture 7"/>
          <p:cNvPicPr/>
          <p:nvPr/>
        </p:nvPicPr>
        <p:blipFill>
          <a:blip r:embed="rId5"/>
          <a:stretch>
            <a:fillRect/>
          </a:stretch>
        </p:blipFill>
        <p:spPr>
          <a:xfrm>
            <a:off x="5040922" y="785025"/>
            <a:ext cx="4085492" cy="2458964"/>
          </a:xfrm>
          <a:prstGeom prst="rect">
            <a:avLst/>
          </a:prstGeom>
        </p:spPr>
      </p:pic>
      <p:pic>
        <p:nvPicPr>
          <p:cNvPr id="9" name="Picture 8"/>
          <p:cNvPicPr/>
          <p:nvPr/>
        </p:nvPicPr>
        <p:blipFill>
          <a:blip r:embed="rId6"/>
          <a:stretch>
            <a:fillRect/>
          </a:stretch>
        </p:blipFill>
        <p:spPr>
          <a:xfrm>
            <a:off x="5040922" y="3394909"/>
            <a:ext cx="4003429" cy="174859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38"/>
          <p:cNvSpPr txBox="1">
            <a:spLocks noGrp="1"/>
          </p:cNvSpPr>
          <p:nvPr>
            <p:ph type="title"/>
          </p:nvPr>
        </p:nvSpPr>
        <p:spPr>
          <a:xfrm>
            <a:off x="1297500" y="3848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000" dirty="0" smtClean="0"/>
              <a:t>Edit medicines</a:t>
            </a:r>
            <a:endParaRPr sz="2000" dirty="0"/>
          </a:p>
        </p:txBody>
      </p:sp>
      <p:sp>
        <p:nvSpPr>
          <p:cNvPr id="423" name="Google Shape;423;p38"/>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5" name="Picture 4"/>
          <p:cNvPicPr/>
          <p:nvPr/>
        </p:nvPicPr>
        <p:blipFill>
          <a:blip r:embed="rId3"/>
          <a:stretch>
            <a:fillRect/>
          </a:stretch>
        </p:blipFill>
        <p:spPr>
          <a:xfrm>
            <a:off x="1866495" y="785025"/>
            <a:ext cx="5407200" cy="2599565"/>
          </a:xfrm>
          <a:prstGeom prst="rect">
            <a:avLst/>
          </a:prstGeom>
        </p:spPr>
      </p:pic>
      <p:pic>
        <p:nvPicPr>
          <p:cNvPr id="6" name="Picture 5"/>
          <p:cNvPicPr/>
          <p:nvPr/>
        </p:nvPicPr>
        <p:blipFill rotWithShape="1">
          <a:blip r:embed="rId4"/>
          <a:srcRect t="41213"/>
          <a:stretch/>
        </p:blipFill>
        <p:spPr bwMode="auto">
          <a:xfrm>
            <a:off x="1866496" y="3361144"/>
            <a:ext cx="5407200" cy="1784350"/>
          </a:xfrm>
          <a:prstGeom prst="rect">
            <a:avLst/>
          </a:prstGeom>
          <a:ln>
            <a:noFill/>
          </a:ln>
          <a:extLst>
            <a:ext uri="{53640926-AAD7-44D8-BBD7-CCE9431645EC}">
              <a14:shadowObscured xmlns:a14="http://schemas.microsoft.com/office/drawing/2010/main"/>
            </a:ext>
          </a:extLst>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42"/>
          <p:cNvSpPr txBox="1">
            <a:spLocks noGrp="1"/>
          </p:cNvSpPr>
          <p:nvPr>
            <p:ph type="title"/>
          </p:nvPr>
        </p:nvSpPr>
        <p:spPr>
          <a:xfrm>
            <a:off x="1297500" y="3848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000"/>
              <a:t>Output Screenshots</a:t>
            </a:r>
            <a:endParaRPr sz="2000"/>
          </a:p>
        </p:txBody>
      </p:sp>
      <p:sp>
        <p:nvSpPr>
          <p:cNvPr id="451" name="Google Shape;451;p42"/>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5" name="Picture 4"/>
          <p:cNvPicPr/>
          <p:nvPr/>
        </p:nvPicPr>
        <p:blipFill rotWithShape="1">
          <a:blip r:embed="rId3"/>
          <a:srcRect b="5511"/>
          <a:stretch/>
        </p:blipFill>
        <p:spPr bwMode="auto">
          <a:xfrm>
            <a:off x="0" y="785025"/>
            <a:ext cx="4958862" cy="2940050"/>
          </a:xfrm>
          <a:prstGeom prst="rect">
            <a:avLst/>
          </a:prstGeom>
          <a:ln>
            <a:noFill/>
          </a:ln>
          <a:extLst>
            <a:ext uri="{53640926-AAD7-44D8-BBD7-CCE9431645EC}">
              <a14:shadowObscured xmlns:a14="http://schemas.microsoft.com/office/drawing/2010/main"/>
            </a:ext>
          </a:extLst>
        </p:spPr>
      </p:pic>
      <p:pic>
        <p:nvPicPr>
          <p:cNvPr id="6" name="Picture 5"/>
          <p:cNvPicPr/>
          <p:nvPr/>
        </p:nvPicPr>
        <p:blipFill>
          <a:blip r:embed="rId4"/>
          <a:stretch>
            <a:fillRect/>
          </a:stretch>
        </p:blipFill>
        <p:spPr>
          <a:xfrm>
            <a:off x="0" y="3725075"/>
            <a:ext cx="4958862" cy="1011555"/>
          </a:xfrm>
          <a:prstGeom prst="rect">
            <a:avLst/>
          </a:prstGeom>
        </p:spPr>
      </p:pic>
      <p:pic>
        <p:nvPicPr>
          <p:cNvPr id="7" name="Picture 6"/>
          <p:cNvPicPr/>
          <p:nvPr/>
        </p:nvPicPr>
        <p:blipFill>
          <a:blip r:embed="rId5"/>
          <a:stretch>
            <a:fillRect/>
          </a:stretch>
        </p:blipFill>
        <p:spPr>
          <a:xfrm>
            <a:off x="5065950" y="1709532"/>
            <a:ext cx="4031158" cy="25107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43"/>
          <p:cNvSpPr txBox="1">
            <a:spLocks noGrp="1"/>
          </p:cNvSpPr>
          <p:nvPr>
            <p:ph type="title"/>
          </p:nvPr>
        </p:nvSpPr>
        <p:spPr>
          <a:xfrm>
            <a:off x="1297500" y="3848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000"/>
              <a:t>Output Screenshots</a:t>
            </a:r>
            <a:endParaRPr sz="2000"/>
          </a:p>
        </p:txBody>
      </p:sp>
      <p:sp>
        <p:nvSpPr>
          <p:cNvPr id="458" name="Google Shape;458;p43"/>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5" name="Picture 4"/>
          <p:cNvPicPr/>
          <p:nvPr/>
        </p:nvPicPr>
        <p:blipFill>
          <a:blip r:embed="rId3"/>
          <a:stretch>
            <a:fillRect/>
          </a:stretch>
        </p:blipFill>
        <p:spPr>
          <a:xfrm>
            <a:off x="1600200" y="1074420"/>
            <a:ext cx="5943600" cy="29946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44"/>
          <p:cNvSpPr txBox="1">
            <a:spLocks noGrp="1"/>
          </p:cNvSpPr>
          <p:nvPr>
            <p:ph type="title"/>
          </p:nvPr>
        </p:nvSpPr>
        <p:spPr>
          <a:xfrm>
            <a:off x="1297500" y="3848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000"/>
              <a:t>Output Screenshots</a:t>
            </a:r>
            <a:endParaRPr sz="2000"/>
          </a:p>
        </p:txBody>
      </p:sp>
      <p:sp>
        <p:nvSpPr>
          <p:cNvPr id="465" name="Google Shape;465;p44"/>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5" name="Picture 4"/>
          <p:cNvPicPr/>
          <p:nvPr/>
        </p:nvPicPr>
        <p:blipFill>
          <a:blip r:embed="rId3"/>
          <a:stretch>
            <a:fillRect/>
          </a:stretch>
        </p:blipFill>
        <p:spPr>
          <a:xfrm>
            <a:off x="0" y="785025"/>
            <a:ext cx="4398327" cy="1710690"/>
          </a:xfrm>
          <a:prstGeom prst="rect">
            <a:avLst/>
          </a:prstGeom>
        </p:spPr>
      </p:pic>
      <p:pic>
        <p:nvPicPr>
          <p:cNvPr id="6" name="Picture 5"/>
          <p:cNvPicPr/>
          <p:nvPr/>
        </p:nvPicPr>
        <p:blipFill>
          <a:blip r:embed="rId4"/>
          <a:stretch>
            <a:fillRect/>
          </a:stretch>
        </p:blipFill>
        <p:spPr>
          <a:xfrm>
            <a:off x="0" y="2710720"/>
            <a:ext cx="4398327" cy="2360044"/>
          </a:xfrm>
          <a:prstGeom prst="rect">
            <a:avLst/>
          </a:prstGeom>
        </p:spPr>
      </p:pic>
      <p:pic>
        <p:nvPicPr>
          <p:cNvPr id="7" name="Picture 6"/>
          <p:cNvPicPr/>
          <p:nvPr/>
        </p:nvPicPr>
        <p:blipFill rotWithShape="1">
          <a:blip r:embed="rId5"/>
          <a:srcRect b="38583"/>
          <a:stretch/>
        </p:blipFill>
        <p:spPr bwMode="auto">
          <a:xfrm>
            <a:off x="4412182" y="850520"/>
            <a:ext cx="4607128" cy="1778000"/>
          </a:xfrm>
          <a:prstGeom prst="rect">
            <a:avLst/>
          </a:prstGeom>
          <a:ln>
            <a:noFill/>
          </a:ln>
          <a:extLst>
            <a:ext uri="{53640926-AAD7-44D8-BBD7-CCE9431645EC}">
              <a14:shadowObscured xmlns:a14="http://schemas.microsoft.com/office/drawing/2010/main"/>
            </a:ext>
          </a:extLst>
        </p:spPr>
      </p:pic>
      <p:pic>
        <p:nvPicPr>
          <p:cNvPr id="8" name="Picture 7"/>
          <p:cNvPicPr/>
          <p:nvPr/>
        </p:nvPicPr>
        <p:blipFill rotWithShape="1">
          <a:blip r:embed="rId6"/>
          <a:srcRect b="33427"/>
          <a:stretch/>
        </p:blipFill>
        <p:spPr bwMode="auto">
          <a:xfrm>
            <a:off x="4398328" y="3094215"/>
            <a:ext cx="4662546" cy="1498600"/>
          </a:xfrm>
          <a:prstGeom prst="rect">
            <a:avLst/>
          </a:prstGeom>
          <a:ln>
            <a:noFill/>
          </a:ln>
          <a:extLst>
            <a:ext uri="{53640926-AAD7-44D8-BBD7-CCE9431645EC}">
              <a14:shadowObscured xmlns:a14="http://schemas.microsoft.com/office/drawing/2010/main"/>
            </a:ext>
          </a:extLst>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randombar(horizontal)">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18"/>
          <p:cNvSpPr txBox="1">
            <a:spLocks noGrp="1"/>
          </p:cNvSpPr>
          <p:nvPr>
            <p:ph type="title"/>
          </p:nvPr>
        </p:nvSpPr>
        <p:spPr>
          <a:xfrm>
            <a:off x="1052550" y="424775"/>
            <a:ext cx="7038900" cy="14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accent4"/>
                </a:solidFill>
              </a:rPr>
              <a:t>Team Members :</a:t>
            </a:r>
            <a:endParaRPr dirty="0">
              <a:solidFill>
                <a:schemeClr val="accent4"/>
              </a:solidFill>
            </a:endParaRPr>
          </a:p>
          <a:p>
            <a:pPr marL="0" lvl="0" indent="0" algn="l" rtl="0">
              <a:spcBef>
                <a:spcPts val="0"/>
              </a:spcBef>
              <a:spcAft>
                <a:spcPts val="0"/>
              </a:spcAft>
              <a:buNone/>
            </a:pPr>
            <a:endParaRPr dirty="0"/>
          </a:p>
          <a:p>
            <a:pPr lvl="0"/>
            <a:r>
              <a:rPr lang="en-GB" sz="1500" dirty="0"/>
              <a:t> </a:t>
            </a:r>
            <a:r>
              <a:rPr lang="en-GB" sz="1500" dirty="0" err="1"/>
              <a:t>Github</a:t>
            </a:r>
            <a:r>
              <a:rPr lang="en-GB" sz="1500" dirty="0"/>
              <a:t> Link</a:t>
            </a:r>
            <a:r>
              <a:rPr lang="en-GB" sz="1500" dirty="0"/>
              <a:t>: https://github.com/priyankamv279/E-Medicare.git</a:t>
            </a:r>
            <a:endParaRPr sz="1500" dirty="0">
              <a:solidFill>
                <a:srgbClr val="FF0000"/>
              </a:solidFill>
            </a:endParaRPr>
          </a:p>
          <a:p>
            <a:pPr marL="0" lvl="0" indent="0" algn="l" rtl="0">
              <a:spcBef>
                <a:spcPts val="0"/>
              </a:spcBef>
              <a:spcAft>
                <a:spcPts val="0"/>
              </a:spcAft>
              <a:buNone/>
            </a:pPr>
            <a:endParaRPr sz="1500" dirty="0">
              <a:solidFill>
                <a:srgbClr val="FF0000"/>
              </a:solidFill>
            </a:endParaRPr>
          </a:p>
        </p:txBody>
      </p:sp>
      <p:sp>
        <p:nvSpPr>
          <p:cNvPr id="234" name="Google Shape;234;p18"/>
          <p:cNvSpPr txBox="1"/>
          <p:nvPr/>
        </p:nvSpPr>
        <p:spPr>
          <a:xfrm>
            <a:off x="1501758" y="1931075"/>
            <a:ext cx="2983480" cy="325500"/>
          </a:xfrm>
          <a:prstGeom prst="rect">
            <a:avLst/>
          </a:prstGeom>
          <a:noFill/>
          <a:ln>
            <a:noFill/>
          </a:ln>
        </p:spPr>
        <p:txBody>
          <a:bodyPr spcFirstLastPara="1" wrap="square" lIns="91425" tIns="91425" rIns="91425" bIns="91425" anchor="ctr" anchorCtr="0">
            <a:noAutofit/>
          </a:bodyPr>
          <a:lstStyle/>
          <a:p>
            <a:pPr lvl="0"/>
            <a:r>
              <a:rPr lang="en-GB" dirty="0">
                <a:solidFill>
                  <a:srgbClr val="CACACA"/>
                </a:solidFill>
                <a:latin typeface="Montserrat"/>
                <a:ea typeface="Montserrat"/>
                <a:cs typeface="Montserrat"/>
                <a:sym typeface="Montserrat"/>
              </a:rPr>
              <a:t>    </a:t>
            </a:r>
            <a:r>
              <a:rPr lang="en-IN" dirty="0" err="1">
                <a:solidFill>
                  <a:schemeClr val="tx1"/>
                </a:solidFill>
              </a:rPr>
              <a:t>Patnoor</a:t>
            </a:r>
            <a:r>
              <a:rPr lang="en-IN" dirty="0">
                <a:solidFill>
                  <a:schemeClr val="tx1"/>
                </a:solidFill>
              </a:rPr>
              <a:t> Noor Mohammed</a:t>
            </a:r>
            <a:endParaRPr dirty="0">
              <a:solidFill>
                <a:schemeClr val="tx1"/>
              </a:solidFill>
              <a:latin typeface="Montserrat"/>
              <a:ea typeface="Montserrat"/>
              <a:cs typeface="Montserrat"/>
              <a:sym typeface="Montserrat"/>
            </a:endParaRPr>
          </a:p>
        </p:txBody>
      </p:sp>
      <p:sp>
        <p:nvSpPr>
          <p:cNvPr id="235" name="Google Shape;235;p18"/>
          <p:cNvSpPr txBox="1"/>
          <p:nvPr/>
        </p:nvSpPr>
        <p:spPr>
          <a:xfrm>
            <a:off x="1675301" y="3593376"/>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CACACA"/>
              </a:solidFill>
              <a:latin typeface="Montserrat"/>
              <a:ea typeface="Montserrat"/>
              <a:cs typeface="Montserrat"/>
              <a:sym typeface="Montserrat"/>
            </a:endParaRPr>
          </a:p>
        </p:txBody>
      </p:sp>
      <p:sp>
        <p:nvSpPr>
          <p:cNvPr id="236" name="Google Shape;236;p18"/>
          <p:cNvSpPr txBox="1"/>
          <p:nvPr/>
        </p:nvSpPr>
        <p:spPr>
          <a:xfrm>
            <a:off x="1675301" y="2388277"/>
            <a:ext cx="3018300" cy="325500"/>
          </a:xfrm>
          <a:prstGeom prst="rect">
            <a:avLst/>
          </a:prstGeom>
          <a:noFill/>
          <a:ln>
            <a:noFill/>
          </a:ln>
        </p:spPr>
        <p:txBody>
          <a:bodyPr spcFirstLastPara="1" wrap="square" lIns="91425" tIns="91425" rIns="91425" bIns="91425" anchor="ctr" anchorCtr="0">
            <a:noAutofit/>
          </a:bodyPr>
          <a:lstStyle/>
          <a:p>
            <a:pPr lvl="0"/>
            <a:r>
              <a:rPr lang="en-IN" dirty="0" err="1" smtClean="0">
                <a:solidFill>
                  <a:schemeClr val="tx1"/>
                </a:solidFill>
              </a:rPr>
              <a:t>Pentakoti</a:t>
            </a:r>
            <a:r>
              <a:rPr lang="en-IN" dirty="0" smtClean="0">
                <a:solidFill>
                  <a:schemeClr val="tx1"/>
                </a:solidFill>
              </a:rPr>
              <a:t> Naga </a:t>
            </a:r>
            <a:r>
              <a:rPr lang="en-IN" dirty="0" err="1" smtClean="0">
                <a:solidFill>
                  <a:schemeClr val="tx1"/>
                </a:solidFill>
              </a:rPr>
              <a:t>Sravan</a:t>
            </a:r>
            <a:r>
              <a:rPr lang="en-IN" dirty="0" smtClean="0">
                <a:solidFill>
                  <a:schemeClr val="tx1"/>
                </a:solidFill>
              </a:rPr>
              <a:t> Kumar</a:t>
            </a:r>
            <a:endParaRPr sz="1800" dirty="0">
              <a:solidFill>
                <a:schemeClr val="tx1"/>
              </a:solidFill>
              <a:latin typeface="Average"/>
              <a:ea typeface="Average"/>
              <a:cs typeface="Average"/>
              <a:sym typeface="Average"/>
            </a:endParaRPr>
          </a:p>
        </p:txBody>
      </p:sp>
      <p:sp>
        <p:nvSpPr>
          <p:cNvPr id="237" name="Google Shape;237;p18"/>
          <p:cNvSpPr txBox="1"/>
          <p:nvPr/>
        </p:nvSpPr>
        <p:spPr>
          <a:xfrm>
            <a:off x="1670998" y="2789976"/>
            <a:ext cx="3018300" cy="325500"/>
          </a:xfrm>
          <a:prstGeom prst="rect">
            <a:avLst/>
          </a:prstGeom>
          <a:noFill/>
          <a:ln>
            <a:noFill/>
          </a:ln>
        </p:spPr>
        <p:txBody>
          <a:bodyPr spcFirstLastPara="1" wrap="square" lIns="91425" tIns="91425" rIns="91425" bIns="91425" anchor="ctr" anchorCtr="0">
            <a:noAutofit/>
          </a:bodyPr>
          <a:lstStyle/>
          <a:p>
            <a:pPr lvl="0"/>
            <a:r>
              <a:rPr lang="en-IN" dirty="0">
                <a:solidFill>
                  <a:schemeClr val="tx1"/>
                </a:solidFill>
              </a:rPr>
              <a:t>Pinninti Navya</a:t>
            </a:r>
            <a:endParaRPr sz="1800" dirty="0">
              <a:solidFill>
                <a:schemeClr val="tx1"/>
              </a:solidFill>
              <a:latin typeface="Average"/>
              <a:ea typeface="Average"/>
              <a:cs typeface="Average"/>
              <a:sym typeface="Average"/>
            </a:endParaRPr>
          </a:p>
        </p:txBody>
      </p:sp>
      <p:sp>
        <p:nvSpPr>
          <p:cNvPr id="238" name="Google Shape;238;p18"/>
          <p:cNvSpPr txBox="1"/>
          <p:nvPr/>
        </p:nvSpPr>
        <p:spPr>
          <a:xfrm>
            <a:off x="1670998" y="3191675"/>
            <a:ext cx="3018300" cy="325500"/>
          </a:xfrm>
          <a:prstGeom prst="rect">
            <a:avLst/>
          </a:prstGeom>
          <a:noFill/>
          <a:ln>
            <a:noFill/>
          </a:ln>
        </p:spPr>
        <p:txBody>
          <a:bodyPr spcFirstLastPara="1" wrap="square" lIns="91425" tIns="91425" rIns="91425" bIns="91425" anchor="ctr" anchorCtr="0">
            <a:noAutofit/>
          </a:bodyPr>
          <a:lstStyle/>
          <a:p>
            <a:pPr lvl="0"/>
            <a:r>
              <a:rPr lang="en-IN" dirty="0" err="1">
                <a:solidFill>
                  <a:schemeClr val="tx1"/>
                </a:solidFill>
              </a:rPr>
              <a:t>Pittala</a:t>
            </a:r>
            <a:r>
              <a:rPr lang="en-IN" dirty="0">
                <a:solidFill>
                  <a:schemeClr val="tx1"/>
                </a:solidFill>
              </a:rPr>
              <a:t> </a:t>
            </a:r>
            <a:r>
              <a:rPr lang="en-IN" dirty="0" err="1">
                <a:solidFill>
                  <a:schemeClr val="tx1"/>
                </a:solidFill>
              </a:rPr>
              <a:t>Manasa</a:t>
            </a:r>
            <a:endParaRPr sz="1800" dirty="0">
              <a:solidFill>
                <a:schemeClr val="tx1"/>
              </a:solidFill>
              <a:latin typeface="Average"/>
              <a:ea typeface="Average"/>
              <a:cs typeface="Average"/>
              <a:sym typeface="Average"/>
            </a:endParaRPr>
          </a:p>
        </p:txBody>
      </p:sp>
      <p:sp>
        <p:nvSpPr>
          <p:cNvPr id="239" name="Google Shape;239;p18"/>
          <p:cNvSpPr txBox="1"/>
          <p:nvPr/>
        </p:nvSpPr>
        <p:spPr>
          <a:xfrm>
            <a:off x="4472460" y="1986575"/>
            <a:ext cx="3018300" cy="325500"/>
          </a:xfrm>
          <a:prstGeom prst="rect">
            <a:avLst/>
          </a:prstGeom>
          <a:noFill/>
          <a:ln>
            <a:noFill/>
          </a:ln>
        </p:spPr>
        <p:txBody>
          <a:bodyPr spcFirstLastPara="1" wrap="square" lIns="91425" tIns="91425" rIns="91425" bIns="91425" anchor="ctr" anchorCtr="0">
            <a:noAutofit/>
          </a:bodyPr>
          <a:lstStyle/>
          <a:p>
            <a:pPr lvl="0"/>
            <a:r>
              <a:rPr lang="en-IN" dirty="0" err="1">
                <a:solidFill>
                  <a:schemeClr val="tx1"/>
                </a:solidFill>
              </a:rPr>
              <a:t>Pola</a:t>
            </a:r>
            <a:r>
              <a:rPr lang="en-IN" dirty="0">
                <a:solidFill>
                  <a:schemeClr val="tx1"/>
                </a:solidFill>
              </a:rPr>
              <a:t> </a:t>
            </a:r>
            <a:r>
              <a:rPr lang="en-IN" dirty="0" err="1">
                <a:solidFill>
                  <a:schemeClr val="tx1"/>
                </a:solidFill>
              </a:rPr>
              <a:t>Lokesh</a:t>
            </a:r>
            <a:endParaRPr dirty="0">
              <a:solidFill>
                <a:schemeClr val="tx1"/>
              </a:solidFill>
              <a:latin typeface="Montserrat"/>
              <a:ea typeface="Montserrat"/>
              <a:cs typeface="Montserrat"/>
              <a:sym typeface="Montserrat"/>
            </a:endParaRPr>
          </a:p>
        </p:txBody>
      </p:sp>
      <p:sp>
        <p:nvSpPr>
          <p:cNvPr id="240" name="Google Shape;240;p18"/>
          <p:cNvSpPr txBox="1"/>
          <p:nvPr/>
        </p:nvSpPr>
        <p:spPr>
          <a:xfrm>
            <a:off x="4443276" y="35726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CACACA"/>
              </a:solidFill>
              <a:latin typeface="Montserrat"/>
              <a:ea typeface="Montserrat"/>
              <a:cs typeface="Montserrat"/>
              <a:sym typeface="Montserrat"/>
            </a:endParaRPr>
          </a:p>
        </p:txBody>
      </p:sp>
      <p:sp>
        <p:nvSpPr>
          <p:cNvPr id="241" name="Google Shape;241;p18"/>
          <p:cNvSpPr txBox="1"/>
          <p:nvPr/>
        </p:nvSpPr>
        <p:spPr>
          <a:xfrm>
            <a:off x="4443276" y="3191675"/>
            <a:ext cx="3018300" cy="325500"/>
          </a:xfrm>
          <a:prstGeom prst="rect">
            <a:avLst/>
          </a:prstGeom>
          <a:noFill/>
          <a:ln>
            <a:noFill/>
          </a:ln>
        </p:spPr>
        <p:txBody>
          <a:bodyPr spcFirstLastPara="1" wrap="square" lIns="91425" tIns="91425" rIns="91425" bIns="91425" anchor="ctr" anchorCtr="0">
            <a:noAutofit/>
          </a:bodyPr>
          <a:lstStyle/>
          <a:p>
            <a:pPr lvl="0"/>
            <a:r>
              <a:rPr lang="en-IN" dirty="0">
                <a:solidFill>
                  <a:schemeClr val="tx1"/>
                </a:solidFill>
              </a:rPr>
              <a:t>Rakesh </a:t>
            </a:r>
            <a:r>
              <a:rPr lang="en-IN" dirty="0" err="1">
                <a:solidFill>
                  <a:schemeClr val="tx1"/>
                </a:solidFill>
              </a:rPr>
              <a:t>Subudhi</a:t>
            </a:r>
            <a:endParaRPr dirty="0">
              <a:solidFill>
                <a:schemeClr val="tx1"/>
              </a:solidFill>
              <a:latin typeface="Montserrat"/>
              <a:ea typeface="Montserrat"/>
              <a:cs typeface="Montserrat"/>
              <a:sym typeface="Montserrat"/>
            </a:endParaRPr>
          </a:p>
        </p:txBody>
      </p:sp>
      <p:sp>
        <p:nvSpPr>
          <p:cNvPr id="242" name="Google Shape;242;p18"/>
          <p:cNvSpPr txBox="1"/>
          <p:nvPr/>
        </p:nvSpPr>
        <p:spPr>
          <a:xfrm>
            <a:off x="4443276" y="2779625"/>
            <a:ext cx="3018300" cy="325500"/>
          </a:xfrm>
          <a:prstGeom prst="rect">
            <a:avLst/>
          </a:prstGeom>
          <a:noFill/>
          <a:ln>
            <a:noFill/>
          </a:ln>
        </p:spPr>
        <p:txBody>
          <a:bodyPr spcFirstLastPara="1" wrap="square" lIns="91425" tIns="91425" rIns="91425" bIns="91425" anchor="ctr" anchorCtr="0">
            <a:noAutofit/>
          </a:bodyPr>
          <a:lstStyle/>
          <a:p>
            <a:pPr lvl="0"/>
            <a:r>
              <a:rPr lang="en-IN" dirty="0">
                <a:solidFill>
                  <a:schemeClr val="tx1"/>
                </a:solidFill>
              </a:rPr>
              <a:t>Priyanka M V</a:t>
            </a:r>
            <a:endParaRPr dirty="0">
              <a:solidFill>
                <a:schemeClr val="tx1"/>
              </a:solidFill>
              <a:latin typeface="Montserrat"/>
              <a:ea typeface="Montserrat"/>
              <a:cs typeface="Montserrat"/>
              <a:sym typeface="Montserrat"/>
            </a:endParaRPr>
          </a:p>
        </p:txBody>
      </p:sp>
      <p:sp>
        <p:nvSpPr>
          <p:cNvPr id="243" name="Google Shape;243;p18"/>
          <p:cNvSpPr txBox="1"/>
          <p:nvPr/>
        </p:nvSpPr>
        <p:spPr>
          <a:xfrm>
            <a:off x="4443276" y="2367575"/>
            <a:ext cx="3018300" cy="325500"/>
          </a:xfrm>
          <a:prstGeom prst="rect">
            <a:avLst/>
          </a:prstGeom>
          <a:noFill/>
          <a:ln>
            <a:noFill/>
          </a:ln>
        </p:spPr>
        <p:txBody>
          <a:bodyPr spcFirstLastPara="1" wrap="square" lIns="91425" tIns="91425" rIns="91425" bIns="91425" anchor="ctr" anchorCtr="0">
            <a:noAutofit/>
          </a:bodyPr>
          <a:lstStyle/>
          <a:p>
            <a:pPr lvl="0"/>
            <a:r>
              <a:rPr lang="en-IN" dirty="0" err="1">
                <a:solidFill>
                  <a:schemeClr val="tx1"/>
                </a:solidFill>
              </a:rPr>
              <a:t>Pravin</a:t>
            </a:r>
            <a:r>
              <a:rPr lang="en-IN" dirty="0">
                <a:solidFill>
                  <a:schemeClr val="tx1"/>
                </a:solidFill>
              </a:rPr>
              <a:t> Shankar </a:t>
            </a:r>
            <a:r>
              <a:rPr lang="en-IN" dirty="0" err="1">
                <a:solidFill>
                  <a:schemeClr val="tx1"/>
                </a:solidFill>
              </a:rPr>
              <a:t>Kakad</a:t>
            </a:r>
            <a:endParaRPr dirty="0">
              <a:solidFill>
                <a:schemeClr val="tx1"/>
              </a:solidFill>
              <a:latin typeface="Montserrat"/>
              <a:ea typeface="Montserrat"/>
              <a:cs typeface="Montserrat"/>
              <a:sym typeface="Montserrat"/>
            </a:endParaRPr>
          </a:p>
        </p:txBody>
      </p:sp>
    </p:spTree>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0"/>
          <p:cNvSpPr txBox="1">
            <a:spLocks noGrp="1"/>
          </p:cNvSpPr>
          <p:nvPr>
            <p:ph type="title"/>
          </p:nvPr>
        </p:nvSpPr>
        <p:spPr>
          <a:xfrm>
            <a:off x="1297500" y="3848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000" dirty="0" err="1" smtClean="0"/>
              <a:t>BiLLing</a:t>
            </a:r>
            <a:r>
              <a:rPr lang="en-GB" sz="2000" dirty="0" smtClean="0"/>
              <a:t> information</a:t>
            </a:r>
            <a:endParaRPr sz="2000" dirty="0"/>
          </a:p>
        </p:txBody>
      </p:sp>
      <p:sp>
        <p:nvSpPr>
          <p:cNvPr id="437" name="Google Shape;437;p40"/>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5" name="Picture 4"/>
          <p:cNvPicPr/>
          <p:nvPr/>
        </p:nvPicPr>
        <p:blipFill rotWithShape="1">
          <a:blip r:embed="rId3"/>
          <a:srcRect b="33526"/>
          <a:stretch/>
        </p:blipFill>
        <p:spPr bwMode="auto">
          <a:xfrm>
            <a:off x="-87923" y="869911"/>
            <a:ext cx="4402015" cy="1709075"/>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4"/>
          <a:srcRect t="8962"/>
          <a:stretch/>
        </p:blipFill>
        <p:spPr bwMode="auto">
          <a:xfrm>
            <a:off x="-120162" y="2578986"/>
            <a:ext cx="4466492" cy="2137509"/>
          </a:xfrm>
          <a:prstGeom prst="rect">
            <a:avLst/>
          </a:prstGeom>
          <a:ln>
            <a:noFill/>
          </a:ln>
          <a:extLst>
            <a:ext uri="{53640926-AAD7-44D8-BBD7-CCE9431645EC}">
              <a14:shadowObscured xmlns:a14="http://schemas.microsoft.com/office/drawing/2010/main"/>
            </a:ext>
          </a:extLst>
        </p:spPr>
      </p:pic>
      <p:pic>
        <p:nvPicPr>
          <p:cNvPr id="7" name="Picture 6"/>
          <p:cNvPicPr/>
          <p:nvPr/>
        </p:nvPicPr>
        <p:blipFill>
          <a:blip r:embed="rId5"/>
          <a:stretch>
            <a:fillRect/>
          </a:stretch>
        </p:blipFill>
        <p:spPr>
          <a:xfrm>
            <a:off x="4723293" y="2483291"/>
            <a:ext cx="4104185" cy="223320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45"/>
          <p:cNvSpPr txBox="1">
            <a:spLocks noGrp="1"/>
          </p:cNvSpPr>
          <p:nvPr>
            <p:ph type="title"/>
          </p:nvPr>
        </p:nvSpPr>
        <p:spPr>
          <a:xfrm>
            <a:off x="1297500" y="110836"/>
            <a:ext cx="5609700" cy="872489"/>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000" dirty="0" smtClean="0"/>
              <a:t>Update user profile</a:t>
            </a:r>
            <a:endParaRPr sz="2000" dirty="0"/>
          </a:p>
        </p:txBody>
      </p:sp>
      <p:sp>
        <p:nvSpPr>
          <p:cNvPr id="472" name="Google Shape;472;p45"/>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5" name="Picture 4"/>
          <p:cNvPicPr/>
          <p:nvPr/>
        </p:nvPicPr>
        <p:blipFill>
          <a:blip r:embed="rId3"/>
          <a:stretch>
            <a:fillRect/>
          </a:stretch>
        </p:blipFill>
        <p:spPr>
          <a:xfrm>
            <a:off x="1610837" y="571873"/>
            <a:ext cx="5943600" cy="3376295"/>
          </a:xfrm>
          <a:prstGeom prst="rect">
            <a:avLst/>
          </a:prstGeom>
        </p:spPr>
      </p:pic>
      <p:pic>
        <p:nvPicPr>
          <p:cNvPr id="6" name="Picture 5"/>
          <p:cNvPicPr/>
          <p:nvPr/>
        </p:nvPicPr>
        <p:blipFill rotWithShape="1">
          <a:blip r:embed="rId4"/>
          <a:srcRect t="62349"/>
          <a:stretch/>
        </p:blipFill>
        <p:spPr bwMode="auto">
          <a:xfrm>
            <a:off x="1620982" y="3958590"/>
            <a:ext cx="5943600" cy="1184910"/>
          </a:xfrm>
          <a:prstGeom prst="rect">
            <a:avLst/>
          </a:prstGeom>
          <a:ln>
            <a:noFill/>
          </a:ln>
          <a:extLst>
            <a:ext uri="{53640926-AAD7-44D8-BBD7-CCE9431645EC}">
              <a14:shadowObscured xmlns:a14="http://schemas.microsoft.com/office/drawing/2010/main"/>
            </a:ext>
          </a:extLst>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2"/>
          <p:cNvSpPr txBox="1">
            <a:spLocks noGrp="1"/>
          </p:cNvSpPr>
          <p:nvPr>
            <p:ph type="title"/>
          </p:nvPr>
        </p:nvSpPr>
        <p:spPr>
          <a:xfrm>
            <a:off x="1297500" y="3848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Advantages</a:t>
            </a:r>
            <a:endParaRPr/>
          </a:p>
        </p:txBody>
      </p:sp>
      <p:sp>
        <p:nvSpPr>
          <p:cNvPr id="379" name="Google Shape;379;p32"/>
          <p:cNvSpPr txBox="1">
            <a:spLocks noGrp="1"/>
          </p:cNvSpPr>
          <p:nvPr>
            <p:ph type="body" idx="1"/>
          </p:nvPr>
        </p:nvSpPr>
        <p:spPr>
          <a:xfrm>
            <a:off x="1080450" y="1310275"/>
            <a:ext cx="6043800" cy="43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a:t>     •	    Cost efficient.</a:t>
            </a:r>
            <a:endParaRPr sz="1500"/>
          </a:p>
          <a:p>
            <a:pPr marL="0" lvl="0" indent="0" algn="l" rtl="0">
              <a:spcBef>
                <a:spcPts val="1600"/>
              </a:spcBef>
              <a:spcAft>
                <a:spcPts val="1600"/>
              </a:spcAft>
              <a:buNone/>
            </a:pPr>
            <a:endParaRPr sz="1500"/>
          </a:p>
        </p:txBody>
      </p:sp>
      <p:sp>
        <p:nvSpPr>
          <p:cNvPr id="380" name="Google Shape;380;p32"/>
          <p:cNvSpPr txBox="1"/>
          <p:nvPr/>
        </p:nvSpPr>
        <p:spPr>
          <a:xfrm>
            <a:off x="1297500" y="1747975"/>
            <a:ext cx="7192800" cy="272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a:solidFill>
                  <a:schemeClr val="lt1"/>
                </a:solidFill>
                <a:latin typeface="Lato"/>
                <a:ea typeface="Lato"/>
                <a:cs typeface="Lato"/>
                <a:sym typeface="Lato"/>
              </a:rPr>
              <a:t>•        Easy Secured payments.</a:t>
            </a:r>
            <a:endParaRPr sz="1500">
              <a:solidFill>
                <a:schemeClr val="lt1"/>
              </a:solidFill>
              <a:latin typeface="Lato"/>
              <a:ea typeface="Lato"/>
              <a:cs typeface="Lato"/>
              <a:sym typeface="Lato"/>
            </a:endParaRPr>
          </a:p>
          <a:p>
            <a:pPr marL="0" lvl="0" indent="0" algn="l" rtl="0">
              <a:spcBef>
                <a:spcPts val="0"/>
              </a:spcBef>
              <a:spcAft>
                <a:spcPts val="0"/>
              </a:spcAft>
              <a:buNone/>
            </a:pPr>
            <a:endParaRPr sz="1500">
              <a:solidFill>
                <a:schemeClr val="lt1"/>
              </a:solidFill>
              <a:latin typeface="Lato"/>
              <a:ea typeface="Lato"/>
              <a:cs typeface="Lato"/>
              <a:sym typeface="Lato"/>
            </a:endParaRPr>
          </a:p>
          <a:p>
            <a:pPr marL="0" lvl="0" indent="0" algn="l" rtl="0">
              <a:spcBef>
                <a:spcPts val="0"/>
              </a:spcBef>
              <a:spcAft>
                <a:spcPts val="0"/>
              </a:spcAft>
              <a:buNone/>
            </a:pPr>
            <a:r>
              <a:rPr lang="en-GB" sz="1500">
                <a:solidFill>
                  <a:schemeClr val="lt1"/>
                </a:solidFill>
                <a:latin typeface="Lato"/>
                <a:ea typeface="Lato"/>
                <a:cs typeface="Lato"/>
                <a:sym typeface="Lato"/>
              </a:rPr>
              <a:t>•        User can view different categories of product of different pharma company .</a:t>
            </a:r>
            <a:endParaRPr sz="1500">
              <a:solidFill>
                <a:schemeClr val="lt1"/>
              </a:solidFill>
              <a:latin typeface="Lato"/>
              <a:ea typeface="Lato"/>
              <a:cs typeface="Lato"/>
              <a:sym typeface="Lato"/>
            </a:endParaRPr>
          </a:p>
          <a:p>
            <a:pPr marL="0" lvl="0" indent="0" algn="l" rtl="0">
              <a:spcBef>
                <a:spcPts val="0"/>
              </a:spcBef>
              <a:spcAft>
                <a:spcPts val="0"/>
              </a:spcAft>
              <a:buNone/>
            </a:pPr>
            <a:endParaRPr sz="1500">
              <a:solidFill>
                <a:schemeClr val="lt1"/>
              </a:solidFill>
              <a:latin typeface="Lato"/>
              <a:ea typeface="Lato"/>
              <a:cs typeface="Lato"/>
              <a:sym typeface="Lato"/>
            </a:endParaRPr>
          </a:p>
          <a:p>
            <a:pPr marL="0" lvl="0" indent="0" algn="l" rtl="0">
              <a:spcBef>
                <a:spcPts val="0"/>
              </a:spcBef>
              <a:spcAft>
                <a:spcPts val="0"/>
              </a:spcAft>
              <a:buNone/>
            </a:pPr>
            <a:r>
              <a:rPr lang="en-GB" sz="1500" baseline="30000">
                <a:solidFill>
                  <a:schemeClr val="lt1"/>
                </a:solidFill>
                <a:latin typeface="Lato"/>
                <a:ea typeface="Lato"/>
                <a:cs typeface="Lato"/>
                <a:sym typeface="Lato"/>
              </a:rPr>
              <a:t> </a:t>
            </a:r>
            <a:r>
              <a:rPr lang="en-GB" sz="1500">
                <a:solidFill>
                  <a:schemeClr val="lt1"/>
                </a:solidFill>
                <a:latin typeface="Lato"/>
                <a:ea typeface="Lato"/>
                <a:cs typeface="Lato"/>
                <a:sym typeface="Lato"/>
              </a:rPr>
              <a:t>• </a:t>
            </a:r>
            <a:r>
              <a:rPr lang="en-GB" sz="1500" baseline="30000">
                <a:solidFill>
                  <a:schemeClr val="lt1"/>
                </a:solidFill>
                <a:latin typeface="Lato"/>
                <a:ea typeface="Lato"/>
                <a:cs typeface="Lato"/>
                <a:sym typeface="Lato"/>
              </a:rPr>
              <a:t>          </a:t>
            </a:r>
            <a:r>
              <a:rPr lang="en-GB" sz="1500">
                <a:solidFill>
                  <a:schemeClr val="lt1"/>
                </a:solidFill>
                <a:latin typeface="Lato"/>
                <a:ea typeface="Lato"/>
                <a:cs typeface="Lato"/>
                <a:sym typeface="Lato"/>
              </a:rPr>
              <a:t>Saves Money.</a:t>
            </a:r>
            <a:endParaRPr sz="1500">
              <a:solidFill>
                <a:schemeClr val="lt1"/>
              </a:solidFill>
              <a:latin typeface="Lato"/>
              <a:ea typeface="Lato"/>
              <a:cs typeface="Lato"/>
              <a:sym typeface="Lato"/>
            </a:endParaRPr>
          </a:p>
          <a:p>
            <a:pPr marL="0" lvl="0" indent="0" algn="l" rtl="0">
              <a:spcBef>
                <a:spcPts val="0"/>
              </a:spcBef>
              <a:spcAft>
                <a:spcPts val="0"/>
              </a:spcAft>
              <a:buNone/>
            </a:pPr>
            <a:endParaRPr sz="1500">
              <a:solidFill>
                <a:schemeClr val="lt1"/>
              </a:solidFill>
              <a:latin typeface="Lato"/>
              <a:ea typeface="Lato"/>
              <a:cs typeface="Lato"/>
              <a:sym typeface="Lato"/>
            </a:endParaRPr>
          </a:p>
          <a:p>
            <a:pPr marL="0" lvl="0" indent="0" algn="l" rtl="0">
              <a:spcBef>
                <a:spcPts val="0"/>
              </a:spcBef>
              <a:spcAft>
                <a:spcPts val="0"/>
              </a:spcAft>
              <a:buNone/>
            </a:pPr>
            <a:r>
              <a:rPr lang="en-GB" sz="1500">
                <a:solidFill>
                  <a:schemeClr val="lt1"/>
                </a:solidFill>
                <a:latin typeface="Lato"/>
                <a:ea typeface="Lato"/>
                <a:cs typeface="Lato"/>
                <a:sym typeface="Lato"/>
              </a:rPr>
              <a:t> •       Diminishes Medical Wastes.</a:t>
            </a:r>
            <a:endParaRPr sz="1500">
              <a:solidFill>
                <a:schemeClr val="lt1"/>
              </a:solidFill>
              <a:latin typeface="Lato"/>
              <a:ea typeface="Lato"/>
              <a:cs typeface="Lato"/>
              <a:sym typeface="Lato"/>
            </a:endParaRPr>
          </a:p>
          <a:p>
            <a:pPr marL="0" lvl="0" indent="0" algn="l" rtl="0">
              <a:spcBef>
                <a:spcPts val="0"/>
              </a:spcBef>
              <a:spcAft>
                <a:spcPts val="0"/>
              </a:spcAft>
              <a:buNone/>
            </a:pPr>
            <a:endParaRPr sz="1500">
              <a:solidFill>
                <a:schemeClr val="lt1"/>
              </a:solidFill>
              <a:latin typeface="Lato"/>
              <a:ea typeface="Lato"/>
              <a:cs typeface="Lato"/>
              <a:sym typeface="Lato"/>
            </a:endParaRPr>
          </a:p>
          <a:p>
            <a:pPr marL="0" lvl="0" indent="0" algn="l" rtl="0">
              <a:spcBef>
                <a:spcPts val="0"/>
              </a:spcBef>
              <a:spcAft>
                <a:spcPts val="0"/>
              </a:spcAft>
              <a:buNone/>
            </a:pPr>
            <a:r>
              <a:rPr lang="en-GB" sz="1500">
                <a:solidFill>
                  <a:schemeClr val="lt1"/>
                </a:solidFill>
                <a:latin typeface="Lato"/>
                <a:ea typeface="Lato"/>
                <a:cs typeface="Lato"/>
                <a:sym typeface="Lato"/>
              </a:rPr>
              <a:t> •       Delivery drug stores accomplish greater accuracy more than the local store.</a:t>
            </a:r>
            <a:endParaRPr sz="1500">
              <a:solidFill>
                <a:schemeClr val="lt1"/>
              </a:solidFill>
              <a:latin typeface="Lato"/>
              <a:ea typeface="Lato"/>
              <a:cs typeface="Lato"/>
              <a:sym typeface="Lato"/>
            </a:endParaRPr>
          </a:p>
          <a:p>
            <a:pPr marL="0" lvl="0" indent="0" algn="l" rtl="0">
              <a:spcBef>
                <a:spcPts val="0"/>
              </a:spcBef>
              <a:spcAft>
                <a:spcPts val="0"/>
              </a:spcAft>
              <a:buNone/>
            </a:pPr>
            <a:endParaRPr sz="1500">
              <a:solidFill>
                <a:schemeClr val="lt1"/>
              </a:solidFill>
              <a:latin typeface="Lato"/>
              <a:ea typeface="Lato"/>
              <a:cs typeface="Lato"/>
              <a:sym typeface="Lato"/>
            </a:endParaRPr>
          </a:p>
          <a:p>
            <a:pPr marL="0" lvl="0" indent="0" algn="l" rtl="0">
              <a:spcBef>
                <a:spcPts val="0"/>
              </a:spcBef>
              <a:spcAft>
                <a:spcPts val="0"/>
              </a:spcAft>
              <a:buNone/>
            </a:pPr>
            <a:endParaRPr sz="1500" baseline="30000">
              <a:solidFill>
                <a:schemeClr val="lt1"/>
              </a:solidFill>
              <a:latin typeface="Lato"/>
              <a:ea typeface="Lato"/>
              <a:cs typeface="Lato"/>
              <a:sym typeface="Lato"/>
            </a:endParaRPr>
          </a:p>
        </p:txBody>
      </p:sp>
      <p:sp>
        <p:nvSpPr>
          <p:cNvPr id="381" name="Google Shape;381;p32"/>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58"/>
          <p:cNvSpPr txBox="1">
            <a:spLocks noGrp="1"/>
          </p:cNvSpPr>
          <p:nvPr>
            <p:ph type="title"/>
          </p:nvPr>
        </p:nvSpPr>
        <p:spPr>
          <a:xfrm>
            <a:off x="1187800" y="326925"/>
            <a:ext cx="7737000" cy="627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t>Conclusion</a:t>
            </a:r>
            <a:endParaRPr/>
          </a:p>
          <a:p>
            <a:pPr marL="0" lvl="0" indent="0" algn="l" rtl="0">
              <a:spcBef>
                <a:spcPts val="1600"/>
              </a:spcBef>
              <a:spcAft>
                <a:spcPts val="0"/>
              </a:spcAft>
              <a:buNone/>
            </a:pPr>
            <a:endParaRPr sz="1500">
              <a:latin typeface="Lato"/>
              <a:ea typeface="Lato"/>
              <a:cs typeface="Lato"/>
              <a:sym typeface="Lato"/>
            </a:endParaRPr>
          </a:p>
          <a:p>
            <a:pPr marL="0" lvl="0" indent="0" algn="l" rtl="0">
              <a:spcBef>
                <a:spcPts val="0"/>
              </a:spcBef>
              <a:spcAft>
                <a:spcPts val="0"/>
              </a:spcAft>
              <a:buNone/>
            </a:pPr>
            <a:endParaRPr sz="1500">
              <a:latin typeface="Lato"/>
              <a:ea typeface="Lato"/>
              <a:cs typeface="Lato"/>
              <a:sym typeface="Lato"/>
            </a:endParaRPr>
          </a:p>
        </p:txBody>
      </p:sp>
      <p:sp>
        <p:nvSpPr>
          <p:cNvPr id="563" name="Google Shape;563;p58"/>
          <p:cNvSpPr txBox="1"/>
          <p:nvPr/>
        </p:nvSpPr>
        <p:spPr>
          <a:xfrm>
            <a:off x="1385300" y="1295400"/>
            <a:ext cx="7502700" cy="3336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500">
                <a:solidFill>
                  <a:schemeClr val="lt1"/>
                </a:solidFill>
                <a:latin typeface="Lato"/>
                <a:ea typeface="Lato"/>
                <a:cs typeface="Lato"/>
                <a:sym typeface="Lato"/>
              </a:rPr>
              <a:t>Our project is only a humble venture to satisfy the needs to manage their project work. Several user-friendly coding has also adopted. The objective of software planning is to provide a framework that enables the manger to make reasonable estimates made within a limited time frame at the beginning of the software project and should be updated regularly as the project progresses.</a:t>
            </a:r>
            <a:endParaRPr sz="1500">
              <a:solidFill>
                <a:schemeClr val="lt1"/>
              </a:solidFill>
              <a:latin typeface="Lato"/>
              <a:ea typeface="Lato"/>
              <a:cs typeface="Lato"/>
              <a:sym typeface="Lato"/>
            </a:endParaRPr>
          </a:p>
          <a:p>
            <a:pPr marL="0" lvl="0" indent="0" algn="l" rtl="0">
              <a:lnSpc>
                <a:spcPct val="115000"/>
              </a:lnSpc>
              <a:spcBef>
                <a:spcPts val="0"/>
              </a:spcBef>
              <a:spcAft>
                <a:spcPts val="0"/>
              </a:spcAft>
              <a:buNone/>
            </a:pPr>
            <a:endParaRPr sz="1500">
              <a:solidFill>
                <a:schemeClr val="lt1"/>
              </a:solidFill>
              <a:latin typeface="Lato"/>
              <a:ea typeface="Lato"/>
              <a:cs typeface="Lato"/>
              <a:sym typeface="Lato"/>
            </a:endParaRPr>
          </a:p>
          <a:p>
            <a:pPr marL="0" lvl="0" indent="0" algn="l" rtl="0">
              <a:lnSpc>
                <a:spcPct val="115000"/>
              </a:lnSpc>
              <a:spcBef>
                <a:spcPts val="0"/>
              </a:spcBef>
              <a:spcAft>
                <a:spcPts val="0"/>
              </a:spcAft>
              <a:buNone/>
            </a:pPr>
            <a:r>
              <a:rPr lang="en-GB" sz="1500">
                <a:solidFill>
                  <a:schemeClr val="lt1"/>
                </a:solidFill>
                <a:latin typeface="Lato"/>
                <a:ea typeface="Lato"/>
                <a:cs typeface="Lato"/>
                <a:sym typeface="Lato"/>
              </a:rPr>
              <a:t>At the end it is concluded that we have made effort on following points -</a:t>
            </a:r>
            <a:endParaRPr sz="1500">
              <a:solidFill>
                <a:schemeClr val="lt1"/>
              </a:solidFill>
              <a:latin typeface="Lato"/>
              <a:ea typeface="Lato"/>
              <a:cs typeface="Lato"/>
              <a:sym typeface="Lato"/>
            </a:endParaRPr>
          </a:p>
          <a:p>
            <a:pPr marL="0" lvl="0" indent="0" algn="l" rtl="0">
              <a:spcBef>
                <a:spcPts val="0"/>
              </a:spcBef>
              <a:spcAft>
                <a:spcPts val="0"/>
              </a:spcAft>
              <a:buNone/>
            </a:pPr>
            <a:endParaRPr>
              <a:solidFill>
                <a:schemeClr val="dk1"/>
              </a:solidFill>
              <a:latin typeface="Lato"/>
              <a:ea typeface="Lato"/>
              <a:cs typeface="Lato"/>
              <a:sym typeface="Lato"/>
            </a:endParaRPr>
          </a:p>
          <a:p>
            <a:pPr marL="0" lvl="0" indent="0" algn="l" rtl="0">
              <a:spcBef>
                <a:spcPts val="0"/>
              </a:spcBef>
              <a:spcAft>
                <a:spcPts val="0"/>
              </a:spcAft>
              <a:buNone/>
            </a:pPr>
            <a:endParaRPr>
              <a:solidFill>
                <a:schemeClr val="lt1"/>
              </a:solidFill>
              <a:latin typeface="Lato"/>
              <a:ea typeface="Lato"/>
              <a:cs typeface="Lato"/>
              <a:sym typeface="Lato"/>
            </a:endParaRPr>
          </a:p>
          <a:p>
            <a:pPr marL="457200" lvl="0" indent="-317500" algn="l" rtl="0">
              <a:lnSpc>
                <a:spcPct val="150000"/>
              </a:lnSpc>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We included features and operations in detail, including screen layouts.</a:t>
            </a:r>
            <a:endParaRPr>
              <a:solidFill>
                <a:schemeClr val="lt1"/>
              </a:solidFill>
              <a:latin typeface="Lato"/>
              <a:ea typeface="Lato"/>
              <a:cs typeface="Lato"/>
              <a:sym typeface="Lato"/>
            </a:endParaRPr>
          </a:p>
          <a:p>
            <a:pPr marL="457200" lvl="0" indent="-317500" algn="l" rtl="0">
              <a:lnSpc>
                <a:spcPct val="150000"/>
              </a:lnSpc>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We designed user interface and security issues related to system.</a:t>
            </a:r>
            <a:endParaRPr>
              <a:solidFill>
                <a:schemeClr val="lt1"/>
              </a:solidFill>
              <a:latin typeface="Lato"/>
              <a:ea typeface="Lato"/>
              <a:cs typeface="Lato"/>
              <a:sym typeface="Lato"/>
            </a:endParaRPr>
          </a:p>
          <a:p>
            <a:pPr marL="457200" lvl="0" indent="-317500" algn="l" rtl="0">
              <a:lnSpc>
                <a:spcPct val="150000"/>
              </a:lnSpc>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Finally, the system is implemented and tested according to test cases.</a:t>
            </a:r>
            <a:endParaRPr>
              <a:solidFill>
                <a:schemeClr val="lt1"/>
              </a:solidFill>
              <a:latin typeface="Lato"/>
              <a:ea typeface="Lato"/>
              <a:cs typeface="Lato"/>
              <a:sym typeface="Lato"/>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59"/>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grpSp>
        <p:nvGrpSpPr>
          <p:cNvPr id="569" name="Google Shape;569;p59"/>
          <p:cNvGrpSpPr/>
          <p:nvPr/>
        </p:nvGrpSpPr>
        <p:grpSpPr>
          <a:xfrm>
            <a:off x="2370486" y="1236566"/>
            <a:ext cx="4042004" cy="2072175"/>
            <a:chOff x="4654186" y="1785178"/>
            <a:chExt cx="4042004" cy="2072175"/>
          </a:xfrm>
        </p:grpSpPr>
        <p:sp>
          <p:nvSpPr>
            <p:cNvPr id="570" name="Google Shape;570;p59"/>
            <p:cNvSpPr/>
            <p:nvPr/>
          </p:nvSpPr>
          <p:spPr>
            <a:xfrm>
              <a:off x="4657290" y="1813753"/>
              <a:ext cx="4038900" cy="20436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9"/>
            <p:cNvSpPr/>
            <p:nvPr/>
          </p:nvSpPr>
          <p:spPr>
            <a:xfrm>
              <a:off x="4654186" y="1785178"/>
              <a:ext cx="4038900" cy="20436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9"/>
            <p:cNvSpPr/>
            <p:nvPr/>
          </p:nvSpPr>
          <p:spPr>
            <a:xfrm rot="5400000">
              <a:off x="4590717" y="2763677"/>
              <a:ext cx="667200" cy="108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 name="Google Shape;573;p59"/>
          <p:cNvSpPr txBox="1">
            <a:spLocks noGrp="1"/>
          </p:cNvSpPr>
          <p:nvPr>
            <p:ph type="title"/>
          </p:nvPr>
        </p:nvSpPr>
        <p:spPr>
          <a:xfrm>
            <a:off x="3317250" y="1973400"/>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400" b="1">
                <a:solidFill>
                  <a:schemeClr val="dk1"/>
                </a:solidFill>
              </a:rPr>
              <a:t>Thank You !</a:t>
            </a:r>
            <a:endParaRPr sz="2400" b="1">
              <a:solidFill>
                <a:schemeClr val="dk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Abstract</a:t>
            </a:r>
            <a:endParaRPr/>
          </a:p>
        </p:txBody>
      </p:sp>
      <p:sp>
        <p:nvSpPr>
          <p:cNvPr id="249" name="Google Shape;249;p19"/>
          <p:cNvSpPr txBox="1">
            <a:spLocks noGrp="1"/>
          </p:cNvSpPr>
          <p:nvPr>
            <p:ph type="body" idx="1"/>
          </p:nvPr>
        </p:nvSpPr>
        <p:spPr>
          <a:xfrm>
            <a:off x="1297500" y="1103200"/>
            <a:ext cx="7442100" cy="3237900"/>
          </a:xfrm>
          <a:prstGeom prst="rect">
            <a:avLst/>
          </a:prstGeom>
        </p:spPr>
        <p:txBody>
          <a:bodyPr spcFirstLastPara="1" wrap="square" lIns="91425" tIns="91425" rIns="91425" bIns="91425" anchor="t" anchorCtr="0">
            <a:noAutofit/>
          </a:bodyPr>
          <a:lstStyle/>
          <a:p>
            <a:pPr marL="457200" lvl="0" indent="-323850" algn="l" rtl="0">
              <a:lnSpc>
                <a:spcPct val="150000"/>
              </a:lnSpc>
              <a:spcBef>
                <a:spcPts val="0"/>
              </a:spcBef>
              <a:spcAft>
                <a:spcPts val="0"/>
              </a:spcAft>
              <a:buSzPts val="1500"/>
              <a:buChar char="❏"/>
            </a:pPr>
            <a:r>
              <a:rPr lang="en-GB" sz="1500"/>
              <a:t>The purpose of E-Medicare application is to automate the existing manual system by the help of computerized equipment's and full-fledged computer software, fulfilling their requirements, so that their valuable data  can be stored for a longer period with easy accessing and manipulation of the same.</a:t>
            </a:r>
            <a:endParaRPr sz="1500"/>
          </a:p>
          <a:p>
            <a:pPr marL="457200" lvl="0" indent="-323850" algn="l" rtl="0">
              <a:lnSpc>
                <a:spcPct val="150000"/>
              </a:lnSpc>
              <a:spcBef>
                <a:spcPts val="0"/>
              </a:spcBef>
              <a:spcAft>
                <a:spcPts val="0"/>
              </a:spcAft>
              <a:buSzPts val="1500"/>
              <a:buChar char="❏"/>
            </a:pPr>
            <a:r>
              <a:rPr lang="en-GB" sz="1500"/>
              <a:t>E-Medicare System, as described above, can lead to error free, secure, reliable and fast management system.</a:t>
            </a:r>
            <a:endParaRPr sz="1500"/>
          </a:p>
          <a:p>
            <a:pPr marL="457200" lvl="0" indent="-323850" algn="l" rtl="0">
              <a:lnSpc>
                <a:spcPct val="150000"/>
              </a:lnSpc>
              <a:spcBef>
                <a:spcPts val="0"/>
              </a:spcBef>
              <a:spcAft>
                <a:spcPts val="0"/>
              </a:spcAft>
              <a:buSzPts val="1500"/>
              <a:buChar char="❏"/>
            </a:pPr>
            <a:r>
              <a:rPr lang="en-GB" sz="1500"/>
              <a:t>It also provides the time and effort exerted by the staff and ensures the accuracy of the patient's internal medical disbursement as well as the control of the disbursed quantities.</a:t>
            </a:r>
            <a:endParaRPr sz="1500"/>
          </a:p>
          <a:p>
            <a:pPr marL="457200" lvl="0" indent="0" algn="l" rtl="0">
              <a:lnSpc>
                <a:spcPct val="115000"/>
              </a:lnSpc>
              <a:spcBef>
                <a:spcPts val="1600"/>
              </a:spcBef>
              <a:spcAft>
                <a:spcPts val="0"/>
              </a:spcAft>
              <a:buNone/>
            </a:pPr>
            <a:endParaRPr sz="1500"/>
          </a:p>
          <a:p>
            <a:pPr marL="0" lvl="0" indent="0" algn="l" rtl="0">
              <a:spcBef>
                <a:spcPts val="1600"/>
              </a:spcBef>
              <a:spcAft>
                <a:spcPts val="1600"/>
              </a:spcAft>
              <a:buNone/>
            </a:pPr>
            <a:r>
              <a:rPr lang="en-GB" sz="1500"/>
              <a:t> </a:t>
            </a:r>
            <a:endParaRPr sz="1500"/>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0"/>
          <p:cNvSpPr txBox="1">
            <a:spLocks noGrp="1"/>
          </p:cNvSpPr>
          <p:nvPr>
            <p:ph type="title"/>
          </p:nvPr>
        </p:nvSpPr>
        <p:spPr>
          <a:xfrm>
            <a:off x="1297500" y="281275"/>
            <a:ext cx="7038900" cy="55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Introduction</a:t>
            </a:r>
            <a:endParaRPr/>
          </a:p>
        </p:txBody>
      </p:sp>
      <p:sp>
        <p:nvSpPr>
          <p:cNvPr id="255" name="Google Shape;255;p20"/>
          <p:cNvSpPr txBox="1">
            <a:spLocks noGrp="1"/>
          </p:cNvSpPr>
          <p:nvPr>
            <p:ph type="body" idx="1"/>
          </p:nvPr>
        </p:nvSpPr>
        <p:spPr>
          <a:xfrm>
            <a:off x="1391475" y="1018750"/>
            <a:ext cx="7293300" cy="14574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sz="1500">
                <a:solidFill>
                  <a:srgbClr val="FFFFFF"/>
                </a:solidFill>
              </a:rPr>
              <a:t>The main aim of this project is to develop an online web portal that can handle Medicine booking. In recent times, mobile healthcare apps become more trending due to pandemic crisis.  </a:t>
            </a:r>
            <a:r>
              <a:rPr lang="en-GB" sz="1500"/>
              <a:t>People are reluctant to leave their home in the aftermath of the coronavirus epidemic to purchase even basic commodities. Online medicine delivery apps allow for delivery at your doorstep.</a:t>
            </a:r>
            <a:endParaRPr sz="1700">
              <a:solidFill>
                <a:srgbClr val="FFFFFF"/>
              </a:solidFill>
            </a:endParaRPr>
          </a:p>
        </p:txBody>
      </p:sp>
      <p:sp>
        <p:nvSpPr>
          <p:cNvPr id="257" name="Google Shape;257;p20"/>
          <p:cNvSpPr txBox="1">
            <a:spLocks noGrp="1"/>
          </p:cNvSpPr>
          <p:nvPr>
            <p:ph type="body" idx="4294967295"/>
          </p:nvPr>
        </p:nvSpPr>
        <p:spPr>
          <a:xfrm>
            <a:off x="2198688" y="2755900"/>
            <a:ext cx="6945312" cy="949325"/>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rgbClr val="FFFFFF"/>
              </a:buClr>
              <a:buSzPts val="1500"/>
              <a:buChar char="●"/>
            </a:pPr>
            <a:r>
              <a:rPr lang="en-GB" sz="1500">
                <a:solidFill>
                  <a:srgbClr val="FFFFFF"/>
                </a:solidFill>
              </a:rPr>
              <a:t>In this, users can choose a medicine section of their choices and go through all the items that the system provides. Users can then select the desired drug items, add them to cart and then proceed to payment.</a:t>
            </a:r>
            <a:endParaRPr>
              <a:solidFill>
                <a:srgbClr val="FFFFFF"/>
              </a:solidFill>
            </a:endParaRPr>
          </a:p>
        </p:txBody>
      </p:sp>
      <p:sp>
        <p:nvSpPr>
          <p:cNvPr id="256" name="Google Shape;256;p20"/>
          <p:cNvSpPr txBox="1"/>
          <p:nvPr/>
        </p:nvSpPr>
        <p:spPr>
          <a:xfrm>
            <a:off x="181275" y="39259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FFFFFF"/>
              </a:solidFill>
            </a:endParaRPr>
          </a:p>
        </p:txBody>
      </p:sp>
      <p:sp>
        <p:nvSpPr>
          <p:cNvPr id="258" name="Google Shape;258;p20"/>
          <p:cNvSpPr txBox="1"/>
          <p:nvPr/>
        </p:nvSpPr>
        <p:spPr>
          <a:xfrm>
            <a:off x="1371300" y="4073800"/>
            <a:ext cx="6945000" cy="8772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chemeClr val="lt1"/>
              </a:buClr>
              <a:buSzPts val="1500"/>
              <a:buFont typeface="Lato"/>
              <a:buChar char="●"/>
            </a:pPr>
            <a:r>
              <a:rPr lang="en-GB" sz="1500">
                <a:solidFill>
                  <a:schemeClr val="lt1"/>
                </a:solidFill>
                <a:latin typeface="Lato"/>
                <a:ea typeface="Lato"/>
                <a:cs typeface="Lato"/>
                <a:sym typeface="Lato"/>
              </a:rPr>
              <a:t>Our system solves the problems of going for searching medicines and saves transport cost.We are ensuring a fast delivery system which is safe and reliable. Customers can save both time and money.</a:t>
            </a:r>
            <a:endParaRPr sz="1500">
              <a:solidFill>
                <a:schemeClr val="lt1"/>
              </a:solidFill>
              <a:latin typeface="Lato"/>
              <a:ea typeface="Lato"/>
              <a:cs typeface="Lato"/>
              <a:sym typeface="Lato"/>
            </a:endParaRP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1"/>
          <p:cNvSpPr txBox="1">
            <a:spLocks noGrp="1"/>
          </p:cNvSpPr>
          <p:nvPr>
            <p:ph type="title"/>
          </p:nvPr>
        </p:nvSpPr>
        <p:spPr>
          <a:xfrm>
            <a:off x="1187800" y="326925"/>
            <a:ext cx="7737000" cy="312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Proposed System</a:t>
            </a:r>
            <a:endParaRPr/>
          </a:p>
          <a:p>
            <a:pPr marL="0" lvl="0" indent="0" algn="l" rtl="0">
              <a:spcBef>
                <a:spcPts val="0"/>
              </a:spcBef>
              <a:spcAft>
                <a:spcPts val="0"/>
              </a:spcAft>
              <a:buNone/>
            </a:pPr>
            <a:endParaRPr/>
          </a:p>
          <a:p>
            <a:pPr marL="457200" lvl="0" indent="-323850" algn="l" rtl="0">
              <a:spcBef>
                <a:spcPts val="0"/>
              </a:spcBef>
              <a:spcAft>
                <a:spcPts val="0"/>
              </a:spcAft>
              <a:buSzPts val="1500"/>
              <a:buFont typeface="Lato"/>
              <a:buChar char="●"/>
            </a:pPr>
            <a:r>
              <a:rPr lang="en-GB" sz="1500">
                <a:latin typeface="Lato"/>
                <a:ea typeface="Lato"/>
                <a:cs typeface="Lato"/>
                <a:sym typeface="Lato"/>
              </a:rPr>
              <a:t>The proposed medical Booking Store System will completely Revolutionize the industry.</a:t>
            </a:r>
            <a:endParaRPr sz="1500">
              <a:latin typeface="Lato"/>
              <a:ea typeface="Lato"/>
              <a:cs typeface="Lato"/>
              <a:sym typeface="Lato"/>
            </a:endParaRPr>
          </a:p>
          <a:p>
            <a:pPr marL="0" lvl="0" indent="0" algn="l" rtl="0">
              <a:spcBef>
                <a:spcPts val="0"/>
              </a:spcBef>
              <a:spcAft>
                <a:spcPts val="0"/>
              </a:spcAft>
              <a:buNone/>
            </a:pPr>
            <a:endParaRPr sz="2000"/>
          </a:p>
          <a:p>
            <a:pPr marL="457200" lvl="0" indent="-323850" algn="l" rtl="0">
              <a:spcBef>
                <a:spcPts val="0"/>
              </a:spcBef>
              <a:spcAft>
                <a:spcPts val="0"/>
              </a:spcAft>
              <a:buSzPts val="1500"/>
              <a:buFont typeface="Lato"/>
              <a:buChar char="●"/>
            </a:pPr>
            <a:r>
              <a:rPr lang="en-GB" sz="1500">
                <a:latin typeface="Lato"/>
                <a:ea typeface="Lato"/>
                <a:cs typeface="Lato"/>
                <a:sym typeface="Lato"/>
              </a:rPr>
              <a:t>Searching of products, order placing, billing and product stock can be maintained by a single click.</a:t>
            </a:r>
            <a:endParaRPr sz="1500">
              <a:latin typeface="Lato"/>
              <a:ea typeface="Lato"/>
              <a:cs typeface="Lato"/>
              <a:sym typeface="Lato"/>
            </a:endParaRPr>
          </a:p>
          <a:p>
            <a:pPr marL="0" lvl="0" indent="0" algn="l" rtl="0">
              <a:spcBef>
                <a:spcPts val="0"/>
              </a:spcBef>
              <a:spcAft>
                <a:spcPts val="0"/>
              </a:spcAft>
              <a:buNone/>
            </a:pPr>
            <a:endParaRPr sz="1500">
              <a:latin typeface="Lato"/>
              <a:ea typeface="Lato"/>
              <a:cs typeface="Lato"/>
              <a:sym typeface="Lato"/>
            </a:endParaRPr>
          </a:p>
          <a:p>
            <a:pPr marL="457200" lvl="0" indent="-323850" algn="l" rtl="0">
              <a:spcBef>
                <a:spcPts val="0"/>
              </a:spcBef>
              <a:spcAft>
                <a:spcPts val="0"/>
              </a:spcAft>
              <a:buSzPts val="1500"/>
              <a:buFont typeface="Lato"/>
              <a:buChar char="●"/>
            </a:pPr>
            <a:r>
              <a:rPr lang="en-GB" sz="1500">
                <a:latin typeface="Lato"/>
                <a:ea typeface="Lato"/>
                <a:cs typeface="Lato"/>
                <a:sym typeface="Lato"/>
              </a:rPr>
              <a:t>The payment of the order can also be done by credit cards</a:t>
            </a:r>
            <a:endParaRPr sz="1500">
              <a:latin typeface="Lato"/>
              <a:ea typeface="Lato"/>
              <a:cs typeface="Lato"/>
              <a:sym typeface="Lato"/>
            </a:endParaRPr>
          </a:p>
          <a:p>
            <a:pPr marL="0" lvl="0" indent="0" algn="l" rtl="0">
              <a:spcBef>
                <a:spcPts val="0"/>
              </a:spcBef>
              <a:spcAft>
                <a:spcPts val="0"/>
              </a:spcAft>
              <a:buNone/>
            </a:pPr>
            <a:endParaRPr sz="1500">
              <a:latin typeface="Lato"/>
              <a:ea typeface="Lato"/>
              <a:cs typeface="Lato"/>
              <a:sym typeface="Lato"/>
            </a:endParaRP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22"/>
          <p:cNvSpPr txBox="1">
            <a:spLocks noGrp="1"/>
          </p:cNvSpPr>
          <p:nvPr>
            <p:ph type="title"/>
          </p:nvPr>
        </p:nvSpPr>
        <p:spPr>
          <a:xfrm>
            <a:off x="1297500" y="3848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Entity Relationship Diagram</a:t>
            </a:r>
            <a:endParaRPr/>
          </a:p>
        </p:txBody>
      </p:sp>
      <p:pic>
        <p:nvPicPr>
          <p:cNvPr id="269" name="Google Shape;269;p22"/>
          <p:cNvPicPr preferRelativeResize="0"/>
          <p:nvPr/>
        </p:nvPicPr>
        <p:blipFill>
          <a:blip r:embed="rId3">
            <a:alphaModFix/>
          </a:blip>
          <a:stretch>
            <a:fillRect/>
          </a:stretch>
        </p:blipFill>
        <p:spPr>
          <a:xfrm>
            <a:off x="1159376" y="1080875"/>
            <a:ext cx="7570351" cy="3462950"/>
          </a:xfrm>
          <a:prstGeom prst="rect">
            <a:avLst/>
          </a:prstGeom>
          <a:noFill/>
          <a:ln>
            <a:noFill/>
          </a:ln>
        </p:spPr>
      </p:pic>
      <p:sp>
        <p:nvSpPr>
          <p:cNvPr id="270" name="Google Shape;270;p22"/>
          <p:cNvSpPr/>
          <p:nvPr/>
        </p:nvSpPr>
        <p:spPr>
          <a:xfrm>
            <a:off x="6907200" y="3278100"/>
            <a:ext cx="993300" cy="123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2"/>
          <p:cNvSpPr/>
          <p:nvPr/>
        </p:nvSpPr>
        <p:spPr>
          <a:xfrm>
            <a:off x="4732025" y="3689600"/>
            <a:ext cx="768000" cy="274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2"/>
          <p:cNvSpPr txBox="1"/>
          <p:nvPr/>
        </p:nvSpPr>
        <p:spPr>
          <a:xfrm>
            <a:off x="4636000" y="3579800"/>
            <a:ext cx="19341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Lato"/>
                <a:ea typeface="Lato"/>
                <a:cs typeface="Lato"/>
                <a:sym typeface="Lato"/>
              </a:rPr>
              <a:t>MedicineName : char</a:t>
            </a:r>
            <a:endParaRPr sz="800">
              <a:latin typeface="Lato"/>
              <a:ea typeface="Lato"/>
              <a:cs typeface="Lato"/>
              <a:sym typeface="Lato"/>
            </a:endParaRPr>
          </a:p>
        </p:txBody>
      </p:sp>
      <p:sp>
        <p:nvSpPr>
          <p:cNvPr id="273" name="Google Shape;273;p22"/>
          <p:cNvSpPr txBox="1"/>
          <p:nvPr/>
        </p:nvSpPr>
        <p:spPr>
          <a:xfrm>
            <a:off x="4636000" y="3762025"/>
            <a:ext cx="19341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Lato"/>
                <a:ea typeface="Lato"/>
                <a:cs typeface="Lato"/>
                <a:sym typeface="Lato"/>
              </a:rPr>
              <a:t>Price of product : int</a:t>
            </a:r>
            <a:endParaRPr sz="800">
              <a:latin typeface="Lato"/>
              <a:ea typeface="Lato"/>
              <a:cs typeface="Lato"/>
              <a:sym typeface="Lato"/>
            </a:endParaRP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3"/>
          <p:cNvSpPr txBox="1">
            <a:spLocks noGrp="1"/>
          </p:cNvSpPr>
          <p:nvPr>
            <p:ph type="title"/>
          </p:nvPr>
        </p:nvSpPr>
        <p:spPr>
          <a:xfrm>
            <a:off x="1297500" y="3848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Technology Used</a:t>
            </a:r>
            <a:endParaRPr/>
          </a:p>
        </p:txBody>
      </p:sp>
      <p:sp>
        <p:nvSpPr>
          <p:cNvPr id="279" name="Google Shape;279;p23"/>
          <p:cNvSpPr txBox="1">
            <a:spLocks noGrp="1"/>
          </p:cNvSpPr>
          <p:nvPr>
            <p:ph type="body" idx="1"/>
          </p:nvPr>
        </p:nvSpPr>
        <p:spPr>
          <a:xfrm>
            <a:off x="1210925" y="1254800"/>
            <a:ext cx="8326200" cy="3019200"/>
          </a:xfrm>
          <a:prstGeom prst="rect">
            <a:avLst/>
          </a:prstGeom>
        </p:spPr>
        <p:txBody>
          <a:bodyPr spcFirstLastPara="1" wrap="square" lIns="91425" tIns="91425" rIns="91425" bIns="91425" anchor="t" anchorCtr="0">
            <a:noAutofit/>
          </a:bodyPr>
          <a:lstStyle/>
          <a:p>
            <a:pPr marL="457200" lvl="0" indent="-323850" algn="l" rtl="0">
              <a:lnSpc>
                <a:spcPct val="150000"/>
              </a:lnSpc>
              <a:spcBef>
                <a:spcPts val="0"/>
              </a:spcBef>
              <a:spcAft>
                <a:spcPts val="0"/>
              </a:spcAft>
              <a:buSzPts val="1500"/>
              <a:buChar char="●"/>
            </a:pPr>
            <a:r>
              <a:rPr lang="en-GB" sz="1500" dirty="0"/>
              <a:t>HTML : Page layout has been designed in HTML.</a:t>
            </a:r>
            <a:endParaRPr sz="1500" dirty="0"/>
          </a:p>
          <a:p>
            <a:pPr marL="457200" lvl="0" indent="-323850" algn="l" rtl="0">
              <a:lnSpc>
                <a:spcPct val="150000"/>
              </a:lnSpc>
              <a:spcBef>
                <a:spcPts val="0"/>
              </a:spcBef>
              <a:spcAft>
                <a:spcPts val="0"/>
              </a:spcAft>
              <a:buSzPts val="1500"/>
              <a:buChar char="●"/>
            </a:pPr>
            <a:r>
              <a:rPr lang="en-GB" sz="1500" dirty="0"/>
              <a:t>CSS : CSS has been used for all the designing part.</a:t>
            </a:r>
            <a:endParaRPr sz="1500" dirty="0"/>
          </a:p>
          <a:p>
            <a:pPr marL="457200" lvl="0" indent="-323850" algn="l" rtl="0">
              <a:lnSpc>
                <a:spcPct val="150000"/>
              </a:lnSpc>
              <a:spcBef>
                <a:spcPts val="0"/>
              </a:spcBef>
              <a:spcAft>
                <a:spcPts val="0"/>
              </a:spcAft>
              <a:buSzPts val="1500"/>
              <a:buChar char="●"/>
            </a:pPr>
            <a:r>
              <a:rPr lang="en-GB" sz="1500" dirty="0"/>
              <a:t>Java : All the business logic has been written in Java.</a:t>
            </a:r>
            <a:endParaRPr sz="1500" dirty="0"/>
          </a:p>
          <a:p>
            <a:pPr marL="457200" lvl="0" indent="-323850" algn="l" rtl="0">
              <a:lnSpc>
                <a:spcPct val="150000"/>
              </a:lnSpc>
              <a:spcBef>
                <a:spcPts val="0"/>
              </a:spcBef>
              <a:spcAft>
                <a:spcPts val="0"/>
              </a:spcAft>
              <a:buSzPts val="1500"/>
              <a:buChar char="●"/>
            </a:pPr>
            <a:r>
              <a:rPr lang="en-GB" sz="1500" dirty="0"/>
              <a:t>Angular CLI : Command-line interface tool that we use to initialize.</a:t>
            </a:r>
            <a:endParaRPr sz="1500" dirty="0"/>
          </a:p>
          <a:p>
            <a:pPr marL="457200" lvl="0" indent="-323850" algn="l" rtl="0">
              <a:lnSpc>
                <a:spcPct val="150000"/>
              </a:lnSpc>
              <a:spcBef>
                <a:spcPts val="0"/>
              </a:spcBef>
              <a:spcAft>
                <a:spcPts val="0"/>
              </a:spcAft>
              <a:buSzPts val="1500"/>
              <a:buChar char="●"/>
            </a:pPr>
            <a:r>
              <a:rPr lang="en-GB" sz="1500" dirty="0"/>
              <a:t>MySQL : MySQL database has been used as database for the project.</a:t>
            </a:r>
            <a:endParaRPr sz="1500" dirty="0"/>
          </a:p>
          <a:p>
            <a:pPr marL="457200" lvl="0" indent="-323850" algn="l" rtl="0">
              <a:lnSpc>
                <a:spcPct val="150000"/>
              </a:lnSpc>
              <a:spcBef>
                <a:spcPts val="0"/>
              </a:spcBef>
              <a:spcAft>
                <a:spcPts val="0"/>
              </a:spcAft>
              <a:buSzPts val="1500"/>
              <a:buChar char="●"/>
            </a:pPr>
            <a:r>
              <a:rPr lang="en-GB" sz="1500" dirty="0"/>
              <a:t>Hibernate : Used </a:t>
            </a:r>
            <a:r>
              <a:rPr lang="en-GB" sz="1500" dirty="0" smtClean="0"/>
              <a:t>for object table mapping</a:t>
            </a:r>
            <a:endParaRPr sz="1800" dirty="0"/>
          </a:p>
          <a:p>
            <a:pPr marL="457200" lvl="0" indent="-323850" algn="l" rtl="0">
              <a:lnSpc>
                <a:spcPct val="150000"/>
              </a:lnSpc>
              <a:spcBef>
                <a:spcPts val="0"/>
              </a:spcBef>
              <a:spcAft>
                <a:spcPts val="0"/>
              </a:spcAft>
              <a:buSzPts val="1500"/>
              <a:buChar char="●"/>
            </a:pPr>
            <a:r>
              <a:rPr lang="en-GB" sz="1500" dirty="0"/>
              <a:t>Spring-boot :  Server side setup.</a:t>
            </a:r>
            <a:endParaRPr sz="1500" dirty="0"/>
          </a:p>
          <a:p>
            <a:pPr marL="457200" lvl="0" indent="-323850" algn="l" rtl="0">
              <a:lnSpc>
                <a:spcPct val="150000"/>
              </a:lnSpc>
              <a:spcBef>
                <a:spcPts val="0"/>
              </a:spcBef>
              <a:spcAft>
                <a:spcPts val="0"/>
              </a:spcAft>
              <a:buSzPts val="1500"/>
              <a:buChar char="●"/>
            </a:pPr>
            <a:r>
              <a:rPr lang="en-GB" sz="1500" dirty="0"/>
              <a:t>Tomcat : Server.</a:t>
            </a:r>
            <a:endParaRPr sz="1500" dirty="0"/>
          </a:p>
          <a:p>
            <a:pPr marL="457200" lvl="0" indent="0" algn="l" rtl="0">
              <a:lnSpc>
                <a:spcPct val="150000"/>
              </a:lnSpc>
              <a:spcBef>
                <a:spcPts val="1600"/>
              </a:spcBef>
              <a:spcAft>
                <a:spcPts val="0"/>
              </a:spcAft>
              <a:buNone/>
            </a:pPr>
            <a:endParaRPr sz="1500" dirty="0"/>
          </a:p>
          <a:p>
            <a:pPr marL="0" lvl="0" indent="0" algn="l" rtl="0">
              <a:lnSpc>
                <a:spcPct val="150000"/>
              </a:lnSpc>
              <a:spcBef>
                <a:spcPts val="1600"/>
              </a:spcBef>
              <a:spcAft>
                <a:spcPts val="0"/>
              </a:spcAft>
              <a:buNone/>
            </a:pPr>
            <a:endParaRPr sz="1500" dirty="0"/>
          </a:p>
          <a:p>
            <a:pPr marL="0" lvl="0" indent="0" algn="l" rtl="0">
              <a:lnSpc>
                <a:spcPct val="150000"/>
              </a:lnSpc>
              <a:spcBef>
                <a:spcPts val="1600"/>
              </a:spcBef>
              <a:spcAft>
                <a:spcPts val="0"/>
              </a:spcAft>
              <a:buNone/>
            </a:pPr>
            <a:endParaRPr sz="1500" dirty="0"/>
          </a:p>
          <a:p>
            <a:pPr marL="0" lvl="0" indent="0" algn="l" rtl="0">
              <a:lnSpc>
                <a:spcPct val="150000"/>
              </a:lnSpc>
              <a:spcBef>
                <a:spcPts val="1600"/>
              </a:spcBef>
              <a:spcAft>
                <a:spcPts val="0"/>
              </a:spcAft>
              <a:buNone/>
            </a:pPr>
            <a:endParaRPr sz="1500" dirty="0"/>
          </a:p>
          <a:p>
            <a:pPr marL="0" lvl="0" indent="0" algn="l" rtl="0">
              <a:lnSpc>
                <a:spcPct val="150000"/>
              </a:lnSpc>
              <a:spcBef>
                <a:spcPts val="1600"/>
              </a:spcBef>
              <a:spcAft>
                <a:spcPts val="0"/>
              </a:spcAft>
              <a:buNone/>
            </a:pPr>
            <a:endParaRPr sz="1500" dirty="0"/>
          </a:p>
          <a:p>
            <a:pPr marL="0" lvl="0" indent="0" algn="l" rtl="0">
              <a:spcBef>
                <a:spcPts val="1600"/>
              </a:spcBef>
              <a:spcAft>
                <a:spcPts val="1600"/>
              </a:spcAft>
              <a:buNone/>
            </a:pPr>
            <a:endParaRPr sz="1500"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4"/>
          <p:cNvSpPr txBox="1">
            <a:spLocks noGrp="1"/>
          </p:cNvSpPr>
          <p:nvPr>
            <p:ph type="title"/>
          </p:nvPr>
        </p:nvSpPr>
        <p:spPr>
          <a:xfrm>
            <a:off x="394855" y="130775"/>
            <a:ext cx="8519020" cy="4871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dirty="0"/>
              <a:t>System Overview:</a:t>
            </a:r>
            <a:endParaRPr dirty="0"/>
          </a:p>
          <a:p>
            <a:pPr marL="0" lvl="0" indent="0" algn="l" rtl="0">
              <a:lnSpc>
                <a:spcPct val="115000"/>
              </a:lnSpc>
              <a:spcBef>
                <a:spcPts val="1600"/>
              </a:spcBef>
              <a:spcAft>
                <a:spcPts val="0"/>
              </a:spcAft>
              <a:buNone/>
            </a:pPr>
            <a:endParaRPr dirty="0"/>
          </a:p>
          <a:p>
            <a:pPr marL="0" lvl="0" indent="0" algn="just" rtl="0">
              <a:lnSpc>
                <a:spcPct val="115000"/>
              </a:lnSpc>
              <a:spcBef>
                <a:spcPts val="1600"/>
              </a:spcBef>
              <a:spcAft>
                <a:spcPts val="0"/>
              </a:spcAft>
              <a:buNone/>
            </a:pPr>
            <a:r>
              <a:rPr lang="en-GB" sz="1700" dirty="0">
                <a:latin typeface="Times New Roman"/>
                <a:ea typeface="Times New Roman"/>
                <a:cs typeface="Times New Roman"/>
                <a:sym typeface="Times New Roman"/>
              </a:rPr>
              <a:t>The “E-Medicare” should support basic functionalities  for all below listed users</a:t>
            </a:r>
            <a:endParaRPr sz="1700" dirty="0">
              <a:latin typeface="Times New Roman"/>
              <a:ea typeface="Times New Roman"/>
              <a:cs typeface="Times New Roman"/>
              <a:sym typeface="Times New Roman"/>
            </a:endParaRPr>
          </a:p>
          <a:p>
            <a:pPr marL="228600" lvl="0" indent="0" algn="just" rtl="0">
              <a:lnSpc>
                <a:spcPct val="115000"/>
              </a:lnSpc>
              <a:spcBef>
                <a:spcPts val="0"/>
              </a:spcBef>
              <a:spcAft>
                <a:spcPts val="0"/>
              </a:spcAft>
              <a:buNone/>
            </a:pPr>
            <a:endParaRPr sz="1700" dirty="0">
              <a:latin typeface="Times New Roman"/>
              <a:ea typeface="Times New Roman"/>
              <a:cs typeface="Times New Roman"/>
              <a:sym typeface="Times New Roman"/>
            </a:endParaRPr>
          </a:p>
          <a:p>
            <a:pPr marL="457200" lvl="0" indent="-323850" algn="just" rtl="0">
              <a:lnSpc>
                <a:spcPct val="115000"/>
              </a:lnSpc>
              <a:spcBef>
                <a:spcPts val="0"/>
              </a:spcBef>
              <a:spcAft>
                <a:spcPts val="0"/>
              </a:spcAft>
              <a:buSzPts val="1500"/>
              <a:buFont typeface="Lato"/>
              <a:buChar char="●"/>
            </a:pPr>
            <a:r>
              <a:rPr lang="en-GB" sz="1500" dirty="0">
                <a:latin typeface="Average" panose="020B0604020202020204" charset="0"/>
                <a:ea typeface="Lato"/>
                <a:cs typeface="Lato"/>
                <a:sym typeface="Lato"/>
              </a:rPr>
              <a:t> </a:t>
            </a:r>
            <a:r>
              <a:rPr lang="en-GB" sz="1400" dirty="0">
                <a:latin typeface="Average" panose="020B0604020202020204" charset="0"/>
                <a:ea typeface="Lato"/>
                <a:cs typeface="Lato"/>
                <a:sym typeface="Lato"/>
              </a:rPr>
              <a:t>Login Module: Used for managing the login details.</a:t>
            </a:r>
            <a:endParaRPr sz="1400" dirty="0">
              <a:latin typeface="Average" panose="020B0604020202020204" charset="0"/>
              <a:ea typeface="Lato"/>
              <a:cs typeface="Lato"/>
              <a:sym typeface="Lato"/>
            </a:endParaRPr>
          </a:p>
          <a:p>
            <a:pPr marL="457200" lvl="0" indent="-323850" algn="just" rtl="0">
              <a:lnSpc>
                <a:spcPct val="115000"/>
              </a:lnSpc>
              <a:spcBef>
                <a:spcPts val="0"/>
              </a:spcBef>
              <a:spcAft>
                <a:spcPts val="0"/>
              </a:spcAft>
              <a:buSzPts val="1500"/>
              <a:buFont typeface="Lato"/>
              <a:buChar char="●"/>
            </a:pPr>
            <a:r>
              <a:rPr lang="en-GB" sz="1400" dirty="0">
                <a:latin typeface="Average" panose="020B0604020202020204" charset="0"/>
                <a:ea typeface="Lato"/>
                <a:cs typeface="Lato"/>
                <a:sym typeface="Lato"/>
              </a:rPr>
              <a:t>  Users Module: Used for managing the users of the system.</a:t>
            </a:r>
            <a:endParaRPr sz="1400" dirty="0">
              <a:latin typeface="Average" panose="020B0604020202020204" charset="0"/>
              <a:ea typeface="Lato"/>
              <a:cs typeface="Lato"/>
              <a:sym typeface="Lato"/>
            </a:endParaRPr>
          </a:p>
          <a:p>
            <a:pPr marL="457200" lvl="0" indent="-323850" algn="just" rtl="0">
              <a:lnSpc>
                <a:spcPct val="115000"/>
              </a:lnSpc>
              <a:spcBef>
                <a:spcPts val="0"/>
              </a:spcBef>
              <a:spcAft>
                <a:spcPts val="0"/>
              </a:spcAft>
              <a:buSzPts val="1500"/>
              <a:buFont typeface="Lato"/>
              <a:buChar char="●"/>
            </a:pPr>
            <a:r>
              <a:rPr lang="en-GB" sz="1400" dirty="0">
                <a:latin typeface="Average" panose="020B0604020202020204" charset="0"/>
                <a:ea typeface="Lato"/>
                <a:cs typeface="Lato"/>
                <a:sym typeface="Lato"/>
              </a:rPr>
              <a:t> Admin Module: Used for </a:t>
            </a:r>
            <a:r>
              <a:rPr lang="en-GB" sz="1400" dirty="0" smtClean="0">
                <a:latin typeface="Average" panose="020B0604020202020204" charset="0"/>
                <a:ea typeface="Lato"/>
                <a:cs typeface="Lato"/>
                <a:sym typeface="Lato"/>
              </a:rPr>
              <a:t>managing medicine </a:t>
            </a:r>
            <a:r>
              <a:rPr lang="en-GB" sz="1400" dirty="0">
                <a:latin typeface="Average" panose="020B0604020202020204" charset="0"/>
                <a:ea typeface="Lato"/>
                <a:cs typeface="Lato"/>
                <a:sym typeface="Lato"/>
              </a:rPr>
              <a:t>details and user information.</a:t>
            </a:r>
            <a:endParaRPr sz="1400" dirty="0">
              <a:latin typeface="Average" panose="020B0604020202020204" charset="0"/>
              <a:ea typeface="Lato"/>
              <a:cs typeface="Lato"/>
              <a:sym typeface="Lato"/>
            </a:endParaRPr>
          </a:p>
          <a:p>
            <a:pPr marL="457200" lvl="0" indent="-323850" algn="just" rtl="0">
              <a:lnSpc>
                <a:spcPct val="115000"/>
              </a:lnSpc>
              <a:spcBef>
                <a:spcPts val="0"/>
              </a:spcBef>
              <a:spcAft>
                <a:spcPts val="0"/>
              </a:spcAft>
              <a:buSzPts val="1500"/>
              <a:buFont typeface="Lato"/>
              <a:buChar char="●"/>
            </a:pPr>
            <a:r>
              <a:rPr lang="en-GB" sz="1400" dirty="0">
                <a:latin typeface="Average" panose="020B0604020202020204" charset="0"/>
                <a:ea typeface="Lato"/>
                <a:cs typeface="Lato"/>
                <a:sym typeface="Lato"/>
              </a:rPr>
              <a:t> Medicine Module: Used for managing the Medicine details.</a:t>
            </a:r>
            <a:endParaRPr sz="1400" dirty="0">
              <a:latin typeface="Average" panose="020B0604020202020204" charset="0"/>
              <a:ea typeface="Lato"/>
              <a:cs typeface="Lato"/>
              <a:sym typeface="Lato"/>
            </a:endParaRPr>
          </a:p>
          <a:p>
            <a:pPr marL="457200" lvl="0" indent="-323850" algn="just" rtl="0">
              <a:lnSpc>
                <a:spcPct val="115000"/>
              </a:lnSpc>
              <a:spcBef>
                <a:spcPts val="0"/>
              </a:spcBef>
              <a:spcAft>
                <a:spcPts val="0"/>
              </a:spcAft>
              <a:buSzPts val="1500"/>
              <a:buFont typeface="Lato"/>
              <a:buChar char="●"/>
            </a:pPr>
            <a:r>
              <a:rPr lang="en-GB" sz="1400" dirty="0">
                <a:latin typeface="Average" panose="020B0604020202020204" charset="0"/>
                <a:ea typeface="Lato"/>
                <a:cs typeface="Lato"/>
                <a:sym typeface="Lato"/>
              </a:rPr>
              <a:t> </a:t>
            </a:r>
            <a:r>
              <a:rPr lang="en-GB" sz="1400" dirty="0" err="1">
                <a:latin typeface="Average" panose="020B0604020202020204" charset="0"/>
                <a:ea typeface="Lato"/>
                <a:cs typeface="Lato"/>
                <a:sym typeface="Lato"/>
              </a:rPr>
              <a:t>Contact_us</a:t>
            </a:r>
            <a:r>
              <a:rPr lang="en-GB" sz="1400" dirty="0">
                <a:latin typeface="Average" panose="020B0604020202020204" charset="0"/>
                <a:ea typeface="Lato"/>
                <a:cs typeface="Lato"/>
                <a:sym typeface="Lato"/>
              </a:rPr>
              <a:t>: Used if customer is having complaints.</a:t>
            </a:r>
            <a:endParaRPr sz="1400" dirty="0">
              <a:latin typeface="Average" panose="020B0604020202020204" charset="0"/>
              <a:ea typeface="Lato"/>
              <a:cs typeface="Lato"/>
              <a:sym typeface="Lato"/>
            </a:endParaRPr>
          </a:p>
          <a:p>
            <a:pPr marL="457200" lvl="0" indent="-323850" algn="just" rtl="0">
              <a:lnSpc>
                <a:spcPct val="115000"/>
              </a:lnSpc>
              <a:spcBef>
                <a:spcPts val="0"/>
              </a:spcBef>
              <a:spcAft>
                <a:spcPts val="0"/>
              </a:spcAft>
              <a:buSzPts val="1500"/>
              <a:buFont typeface="Lato"/>
              <a:buChar char="●"/>
            </a:pPr>
            <a:r>
              <a:rPr lang="en-GB" sz="1400" dirty="0">
                <a:latin typeface="Average" panose="020B0604020202020204" charset="0"/>
                <a:ea typeface="Lato"/>
                <a:cs typeface="Lato"/>
                <a:sym typeface="Lato"/>
              </a:rPr>
              <a:t> Cart Module: Used for managing the details of Cart.</a:t>
            </a:r>
            <a:endParaRPr sz="1400" dirty="0">
              <a:latin typeface="Average" panose="020B0604020202020204" charset="0"/>
              <a:ea typeface="Lato"/>
              <a:cs typeface="Lato"/>
              <a:sym typeface="Lato"/>
            </a:endParaRPr>
          </a:p>
          <a:p>
            <a:pPr marL="457200" lvl="0" indent="-323850" algn="just" rtl="0">
              <a:lnSpc>
                <a:spcPct val="115000"/>
              </a:lnSpc>
              <a:spcBef>
                <a:spcPts val="0"/>
              </a:spcBef>
              <a:spcAft>
                <a:spcPts val="0"/>
              </a:spcAft>
              <a:buSzPts val="1500"/>
              <a:buFont typeface="Lato"/>
              <a:buChar char="●"/>
            </a:pPr>
            <a:r>
              <a:rPr lang="en-GB" sz="1400" dirty="0">
                <a:latin typeface="Average" panose="020B0604020202020204" charset="0"/>
                <a:ea typeface="Lato"/>
                <a:cs typeface="Lato"/>
                <a:sym typeface="Lato"/>
              </a:rPr>
              <a:t>Payment Module: Used for managing the details of </a:t>
            </a:r>
            <a:r>
              <a:rPr lang="en-GB" sz="1400" dirty="0" err="1" smtClean="0">
                <a:latin typeface="Average" panose="020B0604020202020204" charset="0"/>
                <a:ea typeface="Lato"/>
                <a:cs typeface="Lato"/>
                <a:sym typeface="Lato"/>
              </a:rPr>
              <a:t>PaymeNT</a:t>
            </a:r>
            <a:r>
              <a:rPr lang="en-GB" sz="1400" dirty="0" smtClean="0">
                <a:latin typeface="Average" panose="020B0604020202020204" charset="0"/>
                <a:ea typeface="Arial"/>
                <a:cs typeface="Arial"/>
                <a:sym typeface="Arial"/>
              </a:rPr>
              <a:t>. </a:t>
            </a:r>
            <a:r>
              <a:rPr lang="en-GB" sz="1400" dirty="0">
                <a:latin typeface="Average" panose="020B0604020202020204" charset="0"/>
                <a:ea typeface="Arial"/>
                <a:cs typeface="Arial"/>
                <a:sym typeface="Arial"/>
              </a:rPr>
              <a:t>add update module…</a:t>
            </a:r>
            <a:endParaRPr sz="1400" dirty="0">
              <a:latin typeface="Average" panose="020B0604020202020204" charset="0"/>
              <a:ea typeface="Arial"/>
              <a:cs typeface="Arial"/>
              <a:sym typeface="Arial"/>
            </a:endParaRPr>
          </a:p>
          <a:p>
            <a:pPr marL="457200" lvl="0" indent="0" algn="just" rtl="0">
              <a:lnSpc>
                <a:spcPct val="115000"/>
              </a:lnSpc>
              <a:spcBef>
                <a:spcPts val="0"/>
              </a:spcBef>
              <a:spcAft>
                <a:spcPts val="0"/>
              </a:spcAft>
              <a:buNone/>
            </a:pPr>
            <a:endParaRPr sz="1200" dirty="0">
              <a:latin typeface="Times New Roman"/>
              <a:ea typeface="Times New Roman"/>
              <a:cs typeface="Times New Roman"/>
              <a:sym typeface="Times New Roman"/>
            </a:endParaRPr>
          </a:p>
          <a:p>
            <a:pPr marL="457200" lvl="0" indent="0" algn="just" rtl="0">
              <a:lnSpc>
                <a:spcPct val="115000"/>
              </a:lnSpc>
              <a:spcBef>
                <a:spcPts val="1200"/>
              </a:spcBef>
              <a:spcAft>
                <a:spcPts val="0"/>
              </a:spcAft>
              <a:buNone/>
            </a:pPr>
            <a:endParaRPr sz="1800" dirty="0"/>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title"/>
          </p:nvPr>
        </p:nvSpPr>
        <p:spPr>
          <a:xfrm>
            <a:off x="1297500" y="3848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Functional Flow</a:t>
            </a:r>
            <a:endParaRPr/>
          </a:p>
        </p:txBody>
      </p:sp>
      <p:sp>
        <p:nvSpPr>
          <p:cNvPr id="297" name="Google Shape;297;p26"/>
          <p:cNvSpPr/>
          <p:nvPr/>
        </p:nvSpPr>
        <p:spPr>
          <a:xfrm>
            <a:off x="1495050" y="1426475"/>
            <a:ext cx="1933800" cy="2578500"/>
          </a:xfrm>
          <a:prstGeom prst="rect">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6"/>
          <p:cNvSpPr/>
          <p:nvPr/>
        </p:nvSpPr>
        <p:spPr>
          <a:xfrm>
            <a:off x="5702800" y="1385325"/>
            <a:ext cx="2359200" cy="26196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6"/>
          <p:cNvSpPr/>
          <p:nvPr/>
        </p:nvSpPr>
        <p:spPr>
          <a:xfrm>
            <a:off x="6007600" y="2891025"/>
            <a:ext cx="1769400" cy="754500"/>
          </a:xfrm>
          <a:prstGeom prst="can">
            <a:avLst>
              <a:gd name="adj" fmla="val 25000"/>
            </a:avLst>
          </a:pr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txBox="1"/>
          <p:nvPr/>
        </p:nvSpPr>
        <p:spPr>
          <a:xfrm>
            <a:off x="6460250" y="3140950"/>
            <a:ext cx="253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Lato"/>
                <a:ea typeface="Lato"/>
                <a:cs typeface="Lato"/>
                <a:sym typeface="Lato"/>
              </a:rPr>
              <a:t>Database</a:t>
            </a:r>
            <a:endParaRPr>
              <a:latin typeface="Lato"/>
              <a:ea typeface="Lato"/>
              <a:cs typeface="Lato"/>
              <a:sym typeface="Lato"/>
            </a:endParaRPr>
          </a:p>
        </p:txBody>
      </p:sp>
      <p:sp>
        <p:nvSpPr>
          <p:cNvPr id="301" name="Google Shape;301;p26"/>
          <p:cNvSpPr/>
          <p:nvPr/>
        </p:nvSpPr>
        <p:spPr>
          <a:xfrm>
            <a:off x="1700775" y="1783075"/>
            <a:ext cx="1536300" cy="4002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1693800" y="3220575"/>
            <a:ext cx="1536300" cy="4002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txBox="1"/>
          <p:nvPr/>
        </p:nvSpPr>
        <p:spPr>
          <a:xfrm>
            <a:off x="2063475" y="1825650"/>
            <a:ext cx="680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Admin</a:t>
            </a:r>
            <a:endParaRPr>
              <a:solidFill>
                <a:schemeClr val="lt1"/>
              </a:solidFill>
              <a:latin typeface="Lato"/>
              <a:ea typeface="Lato"/>
              <a:cs typeface="Lato"/>
              <a:sym typeface="Lato"/>
            </a:endParaRPr>
          </a:p>
        </p:txBody>
      </p:sp>
      <p:sp>
        <p:nvSpPr>
          <p:cNvPr id="304" name="Google Shape;304;p26"/>
          <p:cNvSpPr txBox="1"/>
          <p:nvPr/>
        </p:nvSpPr>
        <p:spPr>
          <a:xfrm>
            <a:off x="2139675" y="3220575"/>
            <a:ext cx="680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User</a:t>
            </a:r>
            <a:endParaRPr>
              <a:solidFill>
                <a:schemeClr val="lt1"/>
              </a:solidFill>
              <a:latin typeface="Lato"/>
              <a:ea typeface="Lato"/>
              <a:cs typeface="Lato"/>
              <a:sym typeface="Lato"/>
            </a:endParaRPr>
          </a:p>
        </p:txBody>
      </p:sp>
      <p:sp>
        <p:nvSpPr>
          <p:cNvPr id="305" name="Google Shape;305;p26"/>
          <p:cNvSpPr/>
          <p:nvPr/>
        </p:nvSpPr>
        <p:spPr>
          <a:xfrm>
            <a:off x="5939025" y="1865375"/>
            <a:ext cx="1838100" cy="4002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txBox="1"/>
          <p:nvPr/>
        </p:nvSpPr>
        <p:spPr>
          <a:xfrm>
            <a:off x="6158475" y="1862025"/>
            <a:ext cx="2921400" cy="400200"/>
          </a:xfrm>
          <a:prstGeom prst="rect">
            <a:avLst/>
          </a:prstGeom>
          <a:noFill/>
          <a:ln>
            <a:solidFill>
              <a:schemeClr val="accent6">
                <a:lumMod val="75000"/>
              </a:schemeClr>
            </a:solid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latin typeface="Lato"/>
                <a:ea typeface="Lato"/>
                <a:cs typeface="Lato"/>
                <a:sym typeface="Lato"/>
              </a:rPr>
              <a:t>DES Application</a:t>
            </a:r>
            <a:endParaRPr dirty="0">
              <a:latin typeface="Lato"/>
              <a:ea typeface="Lato"/>
              <a:cs typeface="Lato"/>
              <a:sym typeface="Lato"/>
            </a:endParaRPr>
          </a:p>
        </p:txBody>
      </p:sp>
      <p:sp>
        <p:nvSpPr>
          <p:cNvPr id="307" name="Google Shape;307;p26"/>
          <p:cNvSpPr/>
          <p:nvPr/>
        </p:nvSpPr>
        <p:spPr>
          <a:xfrm>
            <a:off x="6726925" y="2290575"/>
            <a:ext cx="342900" cy="598500"/>
          </a:xfrm>
          <a:prstGeom prst="upDownArrow">
            <a:avLst>
              <a:gd name="adj1" fmla="val 50000"/>
              <a:gd name="adj2" fmla="val 50000"/>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3442725" y="2606050"/>
            <a:ext cx="2260200" cy="282900"/>
          </a:xfrm>
          <a:prstGeom prst="leftRightArrow">
            <a:avLst>
              <a:gd name="adj1" fmla="val 50000"/>
              <a:gd name="adj2" fmla="val 50000"/>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3646775" y="2142800"/>
            <a:ext cx="1838100" cy="4002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3646775" y="2952000"/>
            <a:ext cx="1838100" cy="4002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txBox="1"/>
          <p:nvPr/>
        </p:nvSpPr>
        <p:spPr>
          <a:xfrm>
            <a:off x="4004313" y="2142800"/>
            <a:ext cx="2921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Lato"/>
                <a:ea typeface="Lato"/>
                <a:cs typeface="Lato"/>
                <a:sym typeface="Lato"/>
              </a:rPr>
              <a:t>HTTP /GET</a:t>
            </a:r>
            <a:endParaRPr>
              <a:latin typeface="Lato"/>
              <a:ea typeface="Lato"/>
              <a:cs typeface="Lato"/>
              <a:sym typeface="Lato"/>
            </a:endParaRPr>
          </a:p>
        </p:txBody>
      </p:sp>
      <p:sp>
        <p:nvSpPr>
          <p:cNvPr id="312" name="Google Shape;312;p26"/>
          <p:cNvSpPr txBox="1"/>
          <p:nvPr/>
        </p:nvSpPr>
        <p:spPr>
          <a:xfrm>
            <a:off x="3805525" y="2953800"/>
            <a:ext cx="2921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Lato"/>
                <a:ea typeface="Lato"/>
                <a:cs typeface="Lato"/>
                <a:sym typeface="Lato"/>
              </a:rPr>
              <a:t>HTTP Response</a:t>
            </a:r>
            <a:endParaRPr>
              <a:latin typeface="Lato"/>
              <a:ea typeface="Lato"/>
              <a:cs typeface="Lato"/>
              <a:sym typeface="Lato"/>
            </a:endParaRPr>
          </a:p>
        </p:txBody>
      </p:sp>
      <p:sp>
        <p:nvSpPr>
          <p:cNvPr id="313" name="Google Shape;313;p26"/>
          <p:cNvSpPr/>
          <p:nvPr/>
        </p:nvSpPr>
        <p:spPr>
          <a:xfrm>
            <a:off x="1495050" y="4114800"/>
            <a:ext cx="1933800" cy="4002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5695975" y="4118425"/>
            <a:ext cx="2359200" cy="400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txBox="1"/>
          <p:nvPr/>
        </p:nvSpPr>
        <p:spPr>
          <a:xfrm>
            <a:off x="2174775" y="4118425"/>
            <a:ext cx="2831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a:solidFill>
                  <a:schemeClr val="lt1"/>
                </a:solidFill>
                <a:latin typeface="Lato"/>
                <a:ea typeface="Lato"/>
                <a:cs typeface="Lato"/>
                <a:sym typeface="Lato"/>
              </a:rPr>
              <a:t>GUI</a:t>
            </a:r>
            <a:endParaRPr sz="1200" b="1">
              <a:solidFill>
                <a:schemeClr val="lt1"/>
              </a:solidFill>
              <a:latin typeface="Lato"/>
              <a:ea typeface="Lato"/>
              <a:cs typeface="Lato"/>
              <a:sym typeface="Lato"/>
            </a:endParaRPr>
          </a:p>
        </p:txBody>
      </p:sp>
      <p:sp>
        <p:nvSpPr>
          <p:cNvPr id="316" name="Google Shape;316;p26"/>
          <p:cNvSpPr txBox="1"/>
          <p:nvPr/>
        </p:nvSpPr>
        <p:spPr>
          <a:xfrm>
            <a:off x="6460250" y="4139100"/>
            <a:ext cx="278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Lato"/>
                <a:ea typeface="Lato"/>
                <a:cs typeface="Lato"/>
                <a:sym typeface="Lato"/>
              </a:rPr>
              <a:t>Server</a:t>
            </a:r>
            <a:endParaRPr>
              <a:latin typeface="Lato"/>
              <a:ea typeface="Lato"/>
              <a:cs typeface="Lato"/>
              <a:sym typeface="Lato"/>
            </a:endParaRP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TM04033925[[fn=Droplet]]</Template>
  <TotalTime>66</TotalTime>
  <Words>821</Words>
  <Application>Microsoft Office PowerPoint</Application>
  <PresentationFormat>On-screen Show (16:9)</PresentationFormat>
  <Paragraphs>122</Paragraphs>
  <Slides>24</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Lucida Bright</vt:lpstr>
      <vt:lpstr>Calibri</vt:lpstr>
      <vt:lpstr>Montserrat</vt:lpstr>
      <vt:lpstr>Lato</vt:lpstr>
      <vt:lpstr>Average</vt:lpstr>
      <vt:lpstr>Arial</vt:lpstr>
      <vt:lpstr>Times New Roman</vt:lpstr>
      <vt:lpstr>Calibri Light</vt:lpstr>
      <vt:lpstr>Celestial</vt:lpstr>
      <vt:lpstr>E-Medicare  RLL Project - Group 06</vt:lpstr>
      <vt:lpstr>Team Members :   Github Link: https://github.com/priyankamv279/E-Medicare.git </vt:lpstr>
      <vt:lpstr>Abstract</vt:lpstr>
      <vt:lpstr>Introduction</vt:lpstr>
      <vt:lpstr>Proposed System  The proposed medical Booking Store System will completely Revolutionize the industry.  Searching of products, order placing, billing and product stock can be maintained by a single click.  The payment of the order can also be done by credit cards </vt:lpstr>
      <vt:lpstr>Entity Relationship Diagram</vt:lpstr>
      <vt:lpstr>Technology Used</vt:lpstr>
      <vt:lpstr>System Overview:  The “E-Medicare” should support basic functionalities  for all below listed users   Login Module: Used for managing the login details.   Users Module: Used for managing the users of the system.  Admin Module: Used for managing medicine details and user information.  Medicine Module: Used for managing the Medicine details.  Contact_us: Used if customer is having complaints.  Cart Module: Used for managing the details of Cart. Payment Module: Used for managing the details of PaymeNT. add update module…  </vt:lpstr>
      <vt:lpstr>Functional Flow</vt:lpstr>
      <vt:lpstr>Environment</vt:lpstr>
      <vt:lpstr>Case Diagram</vt:lpstr>
      <vt:lpstr>Unit Testing:</vt:lpstr>
      <vt:lpstr>Admin Login</vt:lpstr>
      <vt:lpstr>Admin Dashboard</vt:lpstr>
      <vt:lpstr>Add Medicine                                         Delete Medicine                                              </vt:lpstr>
      <vt:lpstr>Edit medicines</vt:lpstr>
      <vt:lpstr>Output Screenshots</vt:lpstr>
      <vt:lpstr>Output Screenshots</vt:lpstr>
      <vt:lpstr>Output Screenshots</vt:lpstr>
      <vt:lpstr>BiLLing information</vt:lpstr>
      <vt:lpstr>Update user profile</vt:lpstr>
      <vt:lpstr>Advantages</vt:lpstr>
      <vt:lpstr>Conclusion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E-Medicare  RLL Project - Group 06</dc:title>
  <cp:lastModifiedBy>Navya Pinninti</cp:lastModifiedBy>
  <cp:revision>9</cp:revision>
  <dcterms:modified xsi:type="dcterms:W3CDTF">2024-01-23T18:59:51Z</dcterms:modified>
</cp:coreProperties>
</file>